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6" r:id="rId2"/>
    <p:sldId id="409" r:id="rId3"/>
    <p:sldId id="408" r:id="rId4"/>
    <p:sldId id="410" r:id="rId5"/>
    <p:sldId id="411" r:id="rId6"/>
    <p:sldId id="394" r:id="rId7"/>
    <p:sldId id="395" r:id="rId8"/>
    <p:sldId id="387" r:id="rId9"/>
    <p:sldId id="392" r:id="rId10"/>
    <p:sldId id="404" r:id="rId11"/>
    <p:sldId id="405" r:id="rId12"/>
    <p:sldId id="403" r:id="rId13"/>
    <p:sldId id="393" r:id="rId14"/>
    <p:sldId id="396" r:id="rId15"/>
    <p:sldId id="397" r:id="rId16"/>
    <p:sldId id="407" r:id="rId17"/>
    <p:sldId id="406" r:id="rId18"/>
    <p:sldId id="413" r:id="rId19"/>
    <p:sldId id="398" r:id="rId20"/>
    <p:sldId id="399" r:id="rId21"/>
    <p:sldId id="40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863"/>
    <a:srgbClr val="FFB300"/>
    <a:srgbClr val="E2F14D"/>
    <a:srgbClr val="100700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5" autoAdjust="0"/>
    <p:restoredTop sz="96723" autoAdjust="0"/>
  </p:normalViewPr>
  <p:slideViewPr>
    <p:cSldViewPr snapToGrid="0">
      <p:cViewPr varScale="1">
        <p:scale>
          <a:sx n="103" d="100"/>
          <a:sy n="103" d="100"/>
        </p:scale>
        <p:origin x="114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9CEE9-5580-4BBC-852C-DC251A9E865C}" type="slidenum">
              <a:rPr lang="en-US" altLang="es-PE"/>
              <a:pPr/>
              <a:t>11</a:t>
            </a:fld>
            <a:endParaRPr lang="en-US" altLang="es-PE"/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PE" dirty="0"/>
          </a:p>
        </p:txBody>
      </p:sp>
    </p:spTree>
    <p:extLst>
      <p:ext uri="{BB962C8B-B14F-4D97-AF65-F5344CB8AC3E}">
        <p14:creationId xmlns:p14="http://schemas.microsoft.com/office/powerpoint/2010/main" val="321754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de561d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de561d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3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1546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4920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550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176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 preserve="1">
  <p:cSld name="1_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5" name="Google Shape;42;p6">
            <a:extLst>
              <a:ext uri="{FF2B5EF4-FFF2-40B4-BE49-F238E27FC236}">
                <a16:creationId xmlns:a16="http://schemas.microsoft.com/office/drawing/2014/main" id="{41659955-C9E1-4AA7-BCBD-CCADB914F7C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43CAEF-DBB2-4A15-BB6A-DCB06C85A977}"/>
              </a:ext>
            </a:extLst>
          </p:cNvPr>
          <p:cNvSpPr/>
          <p:nvPr userDrawn="1"/>
        </p:nvSpPr>
        <p:spPr>
          <a:xfrm>
            <a:off x="8299937" y="3261146"/>
            <a:ext cx="844063" cy="46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1818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1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5CB5-4681-46A9-B566-7843301D5DB4}" type="slidenum">
              <a:rPr lang="en-AU" altLang="es-PE" smtClean="0"/>
              <a:pPr/>
              <a:t>‹Nº›</a:t>
            </a:fld>
            <a:endParaRPr lang="en-AU" altLang="es-PE"/>
          </a:p>
        </p:txBody>
      </p:sp>
    </p:spTree>
    <p:extLst>
      <p:ext uri="{BB962C8B-B14F-4D97-AF65-F5344CB8AC3E}">
        <p14:creationId xmlns:p14="http://schemas.microsoft.com/office/powerpoint/2010/main" val="317334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339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159911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6251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866705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18730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44332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171495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28/04/2022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969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6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26170" y="871893"/>
            <a:ext cx="4349318" cy="1468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dirty="0"/>
              <a:t>Recuperación de la Información</a:t>
            </a:r>
            <a:endParaRPr sz="4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-1" y="2164932"/>
            <a:ext cx="4312823" cy="81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06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b="1" cap="small" dirty="0"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-1" y="3267314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 </a:t>
            </a: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0" y="62630"/>
            <a:ext cx="2422477" cy="6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err="1"/>
              <a:t>Information</a:t>
            </a:r>
            <a:r>
              <a:rPr lang="es-PE" dirty="0"/>
              <a:t> </a:t>
            </a:r>
            <a:r>
              <a:rPr lang="es-PE" dirty="0" err="1"/>
              <a:t>Retrieval</a:t>
            </a:r>
            <a:endParaRPr lang="es-PE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988291"/>
            <a:ext cx="8520600" cy="3580734"/>
          </a:xfrm>
        </p:spPr>
        <p:txBody>
          <a:bodyPr>
            <a:normAutofit lnSpcReduction="10000"/>
          </a:bodyPr>
          <a:lstStyle/>
          <a:p>
            <a:pPr marL="72000" indent="-216000">
              <a:lnSpc>
                <a:spcPct val="100000"/>
              </a:lnSpc>
            </a:pPr>
            <a:r>
              <a:rPr lang="es-ES_tradnl" altLang="es-PE" sz="2000" dirty="0"/>
              <a:t>Primeras</a:t>
            </a:r>
            <a:r>
              <a:rPr lang="en-US" altLang="es-PE" sz="2000" dirty="0"/>
              <a:t> </a:t>
            </a:r>
            <a:r>
              <a:rPr lang="es-ES_tradnl" altLang="es-PE" sz="2000" dirty="0"/>
              <a:t>aplicaciones</a:t>
            </a:r>
            <a:r>
              <a:rPr lang="en-US" altLang="es-PE" sz="2000" dirty="0"/>
              <a:t> </a:t>
            </a:r>
            <a:r>
              <a:rPr lang="en-US" altLang="es-PE" sz="2000" dirty="0" err="1"/>
              <a:t>en</a:t>
            </a:r>
            <a:r>
              <a:rPr lang="en-US" altLang="es-PE" sz="2000" dirty="0"/>
              <a:t> </a:t>
            </a:r>
            <a:r>
              <a:rPr lang="en-US" altLang="es-PE" sz="2000" dirty="0" err="1"/>
              <a:t>bibliotecas</a:t>
            </a:r>
            <a:r>
              <a:rPr lang="en-US" altLang="es-PE" sz="2000" dirty="0"/>
              <a:t> (1950s)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b="1" dirty="0">
                <a:solidFill>
                  <a:schemeClr val="tx2"/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ISBN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 		0-201-12227-8 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 	Salton, Gerard 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 		Automatic text processing: the transformation, </a:t>
            </a:r>
            <a:b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     	analysis, and retrieval of information by computer 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Editor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 	Addison-Wesley 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 		1989</a:t>
            </a:r>
          </a:p>
          <a:p>
            <a:pPr indent="-457200">
              <a:lnSpc>
                <a:spcPct val="100000"/>
              </a:lnSpc>
              <a:buNone/>
            </a:pP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es-PE" sz="1600" b="1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altLang="es-PE" sz="1600" dirty="0">
                <a:solidFill>
                  <a:schemeClr val="tx2">
                    <a:lumMod val="75000"/>
                  </a:schemeClr>
                </a:solidFill>
              </a:rPr>
              <a:t>:	&lt;Text&gt; </a:t>
            </a:r>
          </a:p>
          <a:p>
            <a:pPr indent="-457200">
              <a:lnSpc>
                <a:spcPct val="100000"/>
              </a:lnSpc>
              <a:buNone/>
            </a:pPr>
            <a:endParaRPr lang="en-US" altLang="es-PE" sz="1600" dirty="0">
              <a:solidFill>
                <a:schemeClr val="tx2"/>
              </a:solidFill>
            </a:endParaRPr>
          </a:p>
          <a:p>
            <a:pPr indent="-457200">
              <a:lnSpc>
                <a:spcPct val="100000"/>
              </a:lnSpc>
            </a:pPr>
            <a:r>
              <a:rPr lang="en-US" altLang="es-PE" sz="2400" dirty="0" err="1"/>
              <a:t>Atributos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externos</a:t>
            </a:r>
            <a:r>
              <a:rPr lang="en-US" altLang="es-PE" sz="2400" dirty="0"/>
              <a:t> y </a:t>
            </a:r>
            <a:r>
              <a:rPr lang="en-US" altLang="es-PE" sz="2400" dirty="0" err="1"/>
              <a:t>atributos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internos</a:t>
            </a:r>
            <a:r>
              <a:rPr lang="en-US" altLang="es-PE" sz="2400" dirty="0"/>
              <a:t> (</a:t>
            </a:r>
            <a:r>
              <a:rPr lang="en-US" altLang="es-PE" sz="2400" dirty="0" err="1"/>
              <a:t>contenido</a:t>
            </a:r>
            <a:r>
              <a:rPr lang="en-US" altLang="es-PE" sz="2400" dirty="0"/>
              <a:t>)</a:t>
            </a:r>
          </a:p>
          <a:p>
            <a:pPr indent="-457200">
              <a:lnSpc>
                <a:spcPct val="100000"/>
              </a:lnSpc>
            </a:pPr>
            <a:r>
              <a:rPr lang="en-US" altLang="es-PE" sz="2400" dirty="0" err="1"/>
              <a:t>Búsqueda</a:t>
            </a:r>
            <a:r>
              <a:rPr lang="en-US" altLang="es-PE" sz="2400" dirty="0"/>
              <a:t> </a:t>
            </a:r>
            <a:r>
              <a:rPr lang="en-US" altLang="es-PE" sz="2400" dirty="0" err="1"/>
              <a:t>por</a:t>
            </a:r>
            <a:r>
              <a:rPr lang="en-US" altLang="es-PE" sz="2400" dirty="0"/>
              <a:t> </a:t>
            </a:r>
            <a:r>
              <a:rPr lang="en-US" altLang="es-PE" sz="2400" dirty="0" err="1"/>
              <a:t>atributos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externos</a:t>
            </a:r>
            <a:r>
              <a:rPr lang="en-US" altLang="es-PE" sz="2400" dirty="0"/>
              <a:t> = </a:t>
            </a:r>
            <a:r>
              <a:rPr lang="en-US" altLang="es-PE" sz="2400" dirty="0" err="1"/>
              <a:t>Búsqueda</a:t>
            </a:r>
            <a:r>
              <a:rPr lang="en-US" altLang="es-PE" sz="2400" dirty="0"/>
              <a:t> </a:t>
            </a:r>
            <a:r>
              <a:rPr lang="en-US" altLang="es-PE" sz="2400" dirty="0" err="1"/>
              <a:t>en</a:t>
            </a:r>
            <a:r>
              <a:rPr lang="en-US" altLang="es-PE" sz="2400" dirty="0"/>
              <a:t> BD</a:t>
            </a:r>
          </a:p>
          <a:p>
            <a:pPr indent="-457200">
              <a:lnSpc>
                <a:spcPct val="100000"/>
              </a:lnSpc>
            </a:pPr>
            <a:r>
              <a:rPr lang="en-US" altLang="es-PE" sz="2400" dirty="0" err="1"/>
              <a:t>Búsqueda</a:t>
            </a:r>
            <a:r>
              <a:rPr lang="en-US" altLang="es-PE" sz="2400" dirty="0"/>
              <a:t> </a:t>
            </a:r>
            <a:r>
              <a:rPr lang="en-US" altLang="es-PE" sz="2400" dirty="0" err="1"/>
              <a:t>por</a:t>
            </a:r>
            <a:r>
              <a:rPr lang="en-US" altLang="es-PE" sz="2400" dirty="0"/>
              <a:t> </a:t>
            </a:r>
            <a:r>
              <a:rPr lang="en-US" altLang="es-PE" sz="2400" dirty="0" err="1"/>
              <a:t>atributos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internos</a:t>
            </a:r>
            <a:r>
              <a:rPr lang="en-US" altLang="es-PE" sz="2400" dirty="0"/>
              <a:t> =  </a:t>
            </a:r>
            <a:r>
              <a:rPr lang="en-US" altLang="es-PE" sz="2400" b="1" dirty="0"/>
              <a:t>IR:</a:t>
            </a:r>
            <a:r>
              <a:rPr lang="en-US" altLang="es-PE" sz="2400" dirty="0"/>
              <a:t> </a:t>
            </a:r>
            <a:r>
              <a:rPr lang="en-US" altLang="es-PE" sz="2400" b="1" dirty="0" err="1"/>
              <a:t>búsqueda</a:t>
            </a:r>
            <a:r>
              <a:rPr lang="en-US" altLang="es-PE" sz="2400" b="1" dirty="0"/>
              <a:t> </a:t>
            </a:r>
            <a:r>
              <a:rPr lang="en-US" altLang="es-PE" sz="2400" b="1" dirty="0" err="1"/>
              <a:t>basado</a:t>
            </a:r>
            <a:r>
              <a:rPr lang="en-US" altLang="es-PE" sz="2400" b="1" dirty="0"/>
              <a:t> </a:t>
            </a:r>
            <a:r>
              <a:rPr lang="en-US" altLang="es-PE" sz="2400" b="1" dirty="0" err="1"/>
              <a:t>en</a:t>
            </a:r>
            <a:r>
              <a:rPr lang="en-US" altLang="es-PE" sz="2400" b="1" dirty="0"/>
              <a:t> </a:t>
            </a:r>
            <a:r>
              <a:rPr lang="en-US" altLang="es-PE" sz="2400" b="1" dirty="0" err="1"/>
              <a:t>contenido</a:t>
            </a:r>
            <a:r>
              <a:rPr lang="en-US" altLang="es-PE" sz="2400" dirty="0"/>
              <a:t>. </a:t>
            </a:r>
            <a:endParaRPr lang="en-US" altLang="es-PE" sz="2000" dirty="0"/>
          </a:p>
        </p:txBody>
      </p:sp>
    </p:spTree>
    <p:extLst>
      <p:ext uri="{BB962C8B-B14F-4D97-AF65-F5344CB8AC3E}">
        <p14:creationId xmlns:p14="http://schemas.microsoft.com/office/powerpoint/2010/main" val="13479672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PE" b="1" dirty="0"/>
              <a:t>¿Que </a:t>
            </a:r>
            <a:r>
              <a:rPr lang="en-US" altLang="es-PE" b="1" dirty="0" err="1"/>
              <a:t>tipo</a:t>
            </a:r>
            <a:r>
              <a:rPr lang="en-US" altLang="es-PE" b="1" dirty="0"/>
              <a:t> de </a:t>
            </a:r>
            <a:r>
              <a:rPr lang="en-US" altLang="es-PE" b="1" dirty="0" err="1"/>
              <a:t>información</a:t>
            </a:r>
            <a:r>
              <a:rPr lang="en-US" altLang="es-PE" b="1" dirty="0"/>
              <a:t> </a:t>
            </a:r>
            <a:r>
              <a:rPr lang="en-US" altLang="es-PE" b="1" dirty="0" err="1">
                <a:solidFill>
                  <a:srgbClr val="FF0000"/>
                </a:solidFill>
              </a:rPr>
              <a:t>ahora</a:t>
            </a:r>
            <a:r>
              <a:rPr lang="en-US" altLang="es-PE" b="1" dirty="0"/>
              <a:t> se </a:t>
            </a:r>
            <a:r>
              <a:rPr lang="en-US" altLang="es-PE" b="1" dirty="0" err="1"/>
              <a:t>necesita</a:t>
            </a:r>
            <a:r>
              <a:rPr lang="en-US" altLang="es-PE" b="1" dirty="0"/>
              <a:t> </a:t>
            </a:r>
            <a:r>
              <a:rPr lang="en-US" altLang="es-PE" b="1" dirty="0" err="1"/>
              <a:t>recuperar</a:t>
            </a:r>
            <a:r>
              <a:rPr lang="en-US" altLang="es-PE" b="1" dirty="0"/>
              <a:t>?</a:t>
            </a:r>
          </a:p>
          <a:p>
            <a:pPr lvl="1"/>
            <a:r>
              <a:rPr lang="en-US" altLang="es-PE" sz="1800" dirty="0" err="1"/>
              <a:t>Texto</a:t>
            </a:r>
            <a:r>
              <a:rPr lang="en-US" altLang="es-PE" sz="1800" dirty="0"/>
              <a:t> (</a:t>
            </a:r>
            <a:r>
              <a:rPr lang="en-US" altLang="es-PE" sz="1800" dirty="0" err="1"/>
              <a:t>documentos</a:t>
            </a:r>
            <a:r>
              <a:rPr lang="en-US" altLang="es-PE" sz="1800" dirty="0"/>
              <a:t> y/o </a:t>
            </a:r>
            <a:r>
              <a:rPr lang="en-US" altLang="es-PE" sz="1800" dirty="0" err="1"/>
              <a:t>porsiones</a:t>
            </a:r>
            <a:r>
              <a:rPr lang="en-US" altLang="es-PE" sz="1800" dirty="0"/>
              <a:t> de </a:t>
            </a:r>
            <a:r>
              <a:rPr lang="en-US" altLang="es-PE" sz="1800" dirty="0" err="1"/>
              <a:t>ello</a:t>
            </a:r>
            <a:r>
              <a:rPr lang="en-US" altLang="es-PE" sz="1800" dirty="0"/>
              <a:t>)</a:t>
            </a:r>
          </a:p>
          <a:p>
            <a:pPr lvl="1"/>
            <a:r>
              <a:rPr lang="en-US" altLang="es-PE" sz="1800" dirty="0"/>
              <a:t>XML y </a:t>
            </a:r>
            <a:r>
              <a:rPr lang="en-US" altLang="es-PE" sz="1800" dirty="0" err="1"/>
              <a:t>otros</a:t>
            </a:r>
            <a:r>
              <a:rPr lang="en-US" altLang="es-PE" sz="1800" dirty="0"/>
              <a:t> </a:t>
            </a:r>
            <a:r>
              <a:rPr lang="en-US" altLang="es-PE" sz="1800" dirty="0" err="1"/>
              <a:t>documentos</a:t>
            </a:r>
            <a:r>
              <a:rPr lang="en-US" altLang="es-PE" sz="1800" dirty="0"/>
              <a:t> (semi) </a:t>
            </a:r>
            <a:r>
              <a:rPr lang="en-US" altLang="es-PE" sz="1800" dirty="0" err="1"/>
              <a:t>estructurados</a:t>
            </a:r>
            <a:r>
              <a:rPr lang="en-US" altLang="es-PE" sz="1800" dirty="0"/>
              <a:t>. </a:t>
            </a:r>
          </a:p>
          <a:p>
            <a:pPr lvl="1"/>
            <a:r>
              <a:rPr lang="en-US" altLang="es-PE" sz="1800" dirty="0" err="1"/>
              <a:t>Codigo</a:t>
            </a:r>
            <a:r>
              <a:rPr lang="en-US" altLang="es-PE" sz="1800" dirty="0"/>
              <a:t> </a:t>
            </a:r>
            <a:r>
              <a:rPr lang="en-US" altLang="es-PE" sz="1800" dirty="0" err="1"/>
              <a:t>fuente</a:t>
            </a:r>
            <a:endParaRPr lang="en-US" altLang="es-PE" sz="1800" dirty="0"/>
          </a:p>
          <a:p>
            <a:pPr lvl="1"/>
            <a:r>
              <a:rPr lang="en-US" altLang="es-PE" sz="1800" dirty="0" err="1"/>
              <a:t>Imágenes</a:t>
            </a:r>
            <a:endParaRPr lang="en-US" altLang="es-PE" sz="1800" dirty="0"/>
          </a:p>
          <a:p>
            <a:pPr lvl="1"/>
            <a:r>
              <a:rPr lang="en-US" altLang="es-PE" sz="1800" dirty="0"/>
              <a:t>Audio (</a:t>
            </a:r>
            <a:r>
              <a:rPr lang="en-US" altLang="es-PE" sz="1800" dirty="0" err="1"/>
              <a:t>efectos</a:t>
            </a:r>
            <a:r>
              <a:rPr lang="en-US" altLang="es-PE" sz="1800" dirty="0"/>
              <a:t> de </a:t>
            </a:r>
            <a:r>
              <a:rPr lang="en-US" altLang="es-PE" sz="1800" dirty="0" err="1"/>
              <a:t>sonido</a:t>
            </a:r>
            <a:r>
              <a:rPr lang="en-US" altLang="es-PE" sz="1800" dirty="0"/>
              <a:t>, </a:t>
            </a:r>
            <a:r>
              <a:rPr lang="en-US" altLang="es-PE" sz="1800" dirty="0" err="1"/>
              <a:t>canciones</a:t>
            </a:r>
            <a:r>
              <a:rPr lang="en-US" altLang="es-PE" sz="1800" dirty="0"/>
              <a:t>, etc.) </a:t>
            </a:r>
          </a:p>
          <a:p>
            <a:pPr lvl="1"/>
            <a:r>
              <a:rPr lang="en-US" altLang="es-PE" sz="1800" dirty="0"/>
              <a:t>Video</a:t>
            </a:r>
          </a:p>
          <a:p>
            <a:pPr lvl="1"/>
            <a:r>
              <a:rPr lang="en-US" altLang="es-PE" sz="1800" dirty="0" err="1"/>
              <a:t>Aplicaciones</a:t>
            </a:r>
            <a:r>
              <a:rPr lang="en-US" altLang="es-PE" sz="1800" dirty="0"/>
              <a:t> Web Services</a:t>
            </a:r>
          </a:p>
          <a:p>
            <a:endParaRPr lang="en-US" altLang="es-PE" dirty="0"/>
          </a:p>
        </p:txBody>
      </p:sp>
    </p:spTree>
    <p:extLst>
      <p:ext uri="{BB962C8B-B14F-4D97-AF65-F5344CB8AC3E}">
        <p14:creationId xmlns:p14="http://schemas.microsoft.com/office/powerpoint/2010/main" val="110537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167943" name="Line 7"/>
          <p:cNvSpPr>
            <a:spLocks noChangeShapeType="1"/>
          </p:cNvSpPr>
          <p:nvPr/>
        </p:nvSpPr>
        <p:spPr bwMode="auto">
          <a:xfrm>
            <a:off x="6354366" y="2781251"/>
            <a:ext cx="0" cy="701278"/>
          </a:xfrm>
          <a:prstGeom prst="line">
            <a:avLst/>
          </a:prstGeom>
          <a:noFill/>
          <a:ln w="38100">
            <a:solidFill>
              <a:srgbClr val="1007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PE" sz="1050"/>
          </a:p>
        </p:txBody>
      </p:sp>
      <p:sp>
        <p:nvSpPr>
          <p:cNvPr id="167944" name="Line 8"/>
          <p:cNvSpPr>
            <a:spLocks noChangeShapeType="1"/>
          </p:cNvSpPr>
          <p:nvPr/>
        </p:nvSpPr>
        <p:spPr bwMode="auto">
          <a:xfrm flipH="1">
            <a:off x="4410076" y="3644453"/>
            <a:ext cx="1565672" cy="0"/>
          </a:xfrm>
          <a:prstGeom prst="line">
            <a:avLst/>
          </a:prstGeom>
          <a:noFill/>
          <a:ln w="38100">
            <a:solidFill>
              <a:srgbClr val="1007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PE" sz="1050"/>
          </a:p>
        </p:txBody>
      </p:sp>
      <p:sp>
        <p:nvSpPr>
          <p:cNvPr id="167945" name="Line 9"/>
          <p:cNvSpPr>
            <a:spLocks noChangeShapeType="1"/>
          </p:cNvSpPr>
          <p:nvPr/>
        </p:nvSpPr>
        <p:spPr bwMode="auto">
          <a:xfrm>
            <a:off x="6354366" y="3806378"/>
            <a:ext cx="0" cy="378619"/>
          </a:xfrm>
          <a:prstGeom prst="line">
            <a:avLst/>
          </a:prstGeom>
          <a:noFill/>
          <a:ln w="38100">
            <a:solidFill>
              <a:srgbClr val="1007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PE" sz="1050"/>
          </a:p>
        </p:txBody>
      </p:sp>
      <p:sp>
        <p:nvSpPr>
          <p:cNvPr id="167946" name="AutoShape 10"/>
          <p:cNvSpPr>
            <a:spLocks noChangeArrowheads="1"/>
          </p:cNvSpPr>
          <p:nvPr/>
        </p:nvSpPr>
        <p:spPr bwMode="auto">
          <a:xfrm>
            <a:off x="5617051" y="4246440"/>
            <a:ext cx="1474630" cy="619099"/>
          </a:xfrm>
          <a:prstGeom prst="cloudCallout">
            <a:avLst>
              <a:gd name="adj1" fmla="val -34259"/>
              <a:gd name="adj2" fmla="val 3478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AU" altLang="es-PE" sz="1500" b="1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74708" y="3428950"/>
            <a:ext cx="1008062" cy="376238"/>
          </a:xfrm>
          <a:prstGeom prst="rect">
            <a:avLst/>
          </a:prstGeom>
          <a:noFill/>
          <a:ln w="9525">
            <a:solidFill>
              <a:srgbClr val="33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G</a:t>
            </a: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</a:t>
            </a: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FFCF0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</a:t>
            </a: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g</a:t>
            </a: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</a:t>
            </a:r>
            <a:r>
              <a:rPr kumimoji="0" lang="en-AU" alt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</a:t>
            </a:r>
          </a:p>
        </p:txBody>
      </p:sp>
      <p:sp>
        <p:nvSpPr>
          <p:cNvPr id="14" name="Marcador de texto 2"/>
          <p:cNvSpPr txBox="1">
            <a:spLocks/>
          </p:cNvSpPr>
          <p:nvPr/>
        </p:nvSpPr>
        <p:spPr>
          <a:xfrm>
            <a:off x="311700" y="770877"/>
            <a:ext cx="8520600" cy="62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b="1" dirty="0"/>
              <a:t>Ejemplo: </a:t>
            </a:r>
            <a:endParaRPr lang="es-PE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3D05F4-E20E-44D4-B2CA-4C3ADC0A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075" y="1126014"/>
            <a:ext cx="3237537" cy="1747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8FB40F-AE8E-43A7-B994-5D7C8098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35" y="1397460"/>
            <a:ext cx="3237537" cy="3648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27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lindro 9">
            <a:extLst>
              <a:ext uri="{FF2B5EF4-FFF2-40B4-BE49-F238E27FC236}">
                <a16:creationId xmlns:a16="http://schemas.microsoft.com/office/drawing/2014/main" id="{8A4F5A74-82C9-4303-8A04-E7DE2885064A}"/>
              </a:ext>
            </a:extLst>
          </p:cNvPr>
          <p:cNvSpPr/>
          <p:nvPr/>
        </p:nvSpPr>
        <p:spPr>
          <a:xfrm>
            <a:off x="1296955" y="3835935"/>
            <a:ext cx="5896947" cy="1149436"/>
          </a:xfrm>
          <a:prstGeom prst="can">
            <a:avLst>
              <a:gd name="adj" fmla="val 1817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56248" y="1064960"/>
            <a:ext cx="7043134" cy="2182103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dash"/>
          </a:ln>
        </p:spPr>
        <p:txBody>
          <a:bodyPr anchor="ctr"/>
          <a:lstStyle/>
          <a:p>
            <a:pPr algn="just"/>
            <a:r>
              <a:rPr lang="es-PE" b="1" dirty="0" err="1"/>
              <a:t>Information</a:t>
            </a:r>
            <a:r>
              <a:rPr lang="es-PE" b="1" dirty="0"/>
              <a:t> </a:t>
            </a:r>
            <a:r>
              <a:rPr lang="es-PE" b="1" dirty="0" err="1"/>
              <a:t>Search</a:t>
            </a:r>
            <a:r>
              <a:rPr lang="es-PE" b="1" dirty="0"/>
              <a:t> and </a:t>
            </a:r>
            <a:r>
              <a:rPr lang="es-PE" b="1" dirty="0" err="1"/>
              <a:t>Retrieval</a:t>
            </a:r>
            <a:r>
              <a:rPr lang="es-PE" b="1" dirty="0"/>
              <a:t>:  </a:t>
            </a:r>
            <a:r>
              <a:rPr lang="es-ES" dirty="0"/>
              <a:t>es la ciencia de la búsqueda de información en </a:t>
            </a:r>
            <a:r>
              <a:rPr lang="es-ES" b="1" dirty="0"/>
              <a:t>documentos digitales</a:t>
            </a:r>
            <a:r>
              <a:rPr lang="es-ES" dirty="0"/>
              <a:t>, de naturaleza </a:t>
            </a:r>
            <a:r>
              <a:rPr lang="es-ES" b="1" dirty="0"/>
              <a:t>no estructurada </a:t>
            </a:r>
            <a:r>
              <a:rPr lang="es-ES" dirty="0"/>
              <a:t>que satisfaga una necesidad de información dentro de </a:t>
            </a:r>
            <a:r>
              <a:rPr lang="es-ES" b="1" dirty="0"/>
              <a:t>grandes colecciones</a:t>
            </a:r>
            <a:r>
              <a:rPr lang="es-ES" dirty="0"/>
              <a:t>. </a:t>
            </a:r>
            <a:endParaRPr lang="es-PE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5E7CDB-33E5-46B4-AF74-1887AEB306ED}"/>
              </a:ext>
            </a:extLst>
          </p:cNvPr>
          <p:cNvSpPr txBox="1"/>
          <p:nvPr/>
        </p:nvSpPr>
        <p:spPr>
          <a:xfrm>
            <a:off x="1454405" y="4120306"/>
            <a:ext cx="165038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PE" dirty="0"/>
              <a:t>Full-Text </a:t>
            </a:r>
            <a:r>
              <a:rPr lang="es-PE" dirty="0" err="1"/>
              <a:t>Search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C14A3E-389A-4AE5-9305-2F1191630F49}"/>
              </a:ext>
            </a:extLst>
          </p:cNvPr>
          <p:cNvSpPr txBox="1"/>
          <p:nvPr/>
        </p:nvSpPr>
        <p:spPr>
          <a:xfrm>
            <a:off x="4200533" y="4120306"/>
            <a:ext cx="287848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PE" dirty="0"/>
              <a:t>Content-</a:t>
            </a:r>
            <a:r>
              <a:rPr lang="es-PE" dirty="0" err="1"/>
              <a:t>Based</a:t>
            </a:r>
            <a:r>
              <a:rPr lang="es-PE" dirty="0"/>
              <a:t> </a:t>
            </a:r>
            <a:r>
              <a:rPr lang="es-PE" dirty="0" err="1"/>
              <a:t>Image</a:t>
            </a:r>
            <a:r>
              <a:rPr lang="es-PE" dirty="0"/>
              <a:t> </a:t>
            </a:r>
            <a:r>
              <a:rPr lang="es-PE" dirty="0" err="1"/>
              <a:t>Search</a:t>
            </a:r>
            <a:endParaRPr lang="es-PE" dirty="0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C88C3C0C-9E54-409E-B240-CC933EF978AA}"/>
              </a:ext>
            </a:extLst>
          </p:cNvPr>
          <p:cNvSpPr/>
          <p:nvPr/>
        </p:nvSpPr>
        <p:spPr>
          <a:xfrm rot="19226485">
            <a:off x="2980849" y="3411135"/>
            <a:ext cx="629138" cy="3167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22598200-DC61-4F57-8C23-4896BE0D8277}"/>
              </a:ext>
            </a:extLst>
          </p:cNvPr>
          <p:cNvSpPr/>
          <p:nvPr/>
        </p:nvSpPr>
        <p:spPr>
          <a:xfrm rot="13259132">
            <a:off x="3720789" y="3427144"/>
            <a:ext cx="612118" cy="2874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5BD95-B3EB-4BAF-AE1C-44A6EEFDD88B}"/>
              </a:ext>
            </a:extLst>
          </p:cNvPr>
          <p:cNvSpPr txBox="1"/>
          <p:nvPr/>
        </p:nvSpPr>
        <p:spPr>
          <a:xfrm>
            <a:off x="2317552" y="4618650"/>
            <a:ext cx="314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Multimedia </a:t>
            </a:r>
            <a:r>
              <a:rPr lang="es-PE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s-PE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7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 animBg="1"/>
      <p:bldP spid="7" grpId="0" animBg="1"/>
      <p:bldP spid="8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Proceso Genérico: </a:t>
            </a:r>
            <a:endParaRPr lang="es-PE" b="1" dirty="0"/>
          </a:p>
        </p:txBody>
      </p:sp>
      <p:grpSp>
        <p:nvGrpSpPr>
          <p:cNvPr id="6" name="Grupo 5"/>
          <p:cNvGrpSpPr/>
          <p:nvPr/>
        </p:nvGrpSpPr>
        <p:grpSpPr>
          <a:xfrm>
            <a:off x="6673362" y="3419065"/>
            <a:ext cx="1916724" cy="1538654"/>
            <a:chOff x="6462346" y="2708031"/>
            <a:chExt cx="1916724" cy="1661746"/>
          </a:xfrm>
        </p:grpSpPr>
        <p:sp>
          <p:nvSpPr>
            <p:cNvPr id="4" name="Cilindro 3"/>
            <p:cNvSpPr/>
            <p:nvPr/>
          </p:nvSpPr>
          <p:spPr>
            <a:xfrm>
              <a:off x="6462346" y="2708031"/>
              <a:ext cx="1916724" cy="1661746"/>
            </a:xfrm>
            <a:prstGeom prst="can">
              <a:avLst>
                <a:gd name="adj" fmla="val 137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Multidocumento 4"/>
            <p:cNvSpPr/>
            <p:nvPr/>
          </p:nvSpPr>
          <p:spPr>
            <a:xfrm>
              <a:off x="6642589" y="3201807"/>
              <a:ext cx="1556238" cy="842656"/>
            </a:xfrm>
            <a:prstGeom prst="flowChartMultidocumen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bg2">
                      <a:lumMod val="50000"/>
                    </a:schemeClr>
                  </a:solidFill>
                </a:rPr>
                <a:t>Documents</a:t>
              </a:r>
              <a:endParaRPr lang="es-P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Multidocumento 6"/>
          <p:cNvSpPr/>
          <p:nvPr/>
        </p:nvSpPr>
        <p:spPr>
          <a:xfrm>
            <a:off x="269632" y="3930160"/>
            <a:ext cx="1515207" cy="684500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Relevant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Documents</a:t>
            </a:r>
            <a:endParaRPr lang="es-P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Multidocumento 8"/>
          <p:cNvSpPr/>
          <p:nvPr/>
        </p:nvSpPr>
        <p:spPr>
          <a:xfrm>
            <a:off x="1978270" y="3930160"/>
            <a:ext cx="1515207" cy="684500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No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Relevant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Documents</a:t>
            </a:r>
            <a:endParaRPr lang="es-P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14301" y="3770760"/>
            <a:ext cx="3508131" cy="880373"/>
          </a:xfrm>
          <a:prstGeom prst="rect">
            <a:avLst/>
          </a:prstGeom>
          <a:noFill/>
          <a:ln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Marco 10"/>
          <p:cNvSpPr/>
          <p:nvPr/>
        </p:nvSpPr>
        <p:spPr>
          <a:xfrm>
            <a:off x="4365381" y="3841097"/>
            <a:ext cx="1591408" cy="7159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ISR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System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06695" y="2898861"/>
            <a:ext cx="2123342" cy="423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Result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Evaluation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099414" y="1228697"/>
            <a:ext cx="2123342" cy="518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Information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Needed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2" name="Picture 4" descr="Resultado de imagen para use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342" y="1355811"/>
            <a:ext cx="1014047" cy="10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4099414" y="2303922"/>
            <a:ext cx="2123342" cy="518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Information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Resource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Selection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Conector recto de flecha 16"/>
          <p:cNvCxnSpPr>
            <a:stCxn id="13" idx="2"/>
            <a:endCxn id="16" idx="0"/>
          </p:cNvCxnSpPr>
          <p:nvPr/>
        </p:nvCxnSpPr>
        <p:spPr>
          <a:xfrm>
            <a:off x="5161085" y="1747439"/>
            <a:ext cx="0" cy="556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6" idx="2"/>
            <a:endCxn id="11" idx="0"/>
          </p:cNvCxnSpPr>
          <p:nvPr/>
        </p:nvCxnSpPr>
        <p:spPr>
          <a:xfrm>
            <a:off x="5161085" y="2822664"/>
            <a:ext cx="0" cy="101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1" idx="3"/>
            <a:endCxn id="4" idx="2"/>
          </p:cNvCxnSpPr>
          <p:nvPr/>
        </p:nvCxnSpPr>
        <p:spPr>
          <a:xfrm flipV="1">
            <a:off x="5956789" y="4188392"/>
            <a:ext cx="716573" cy="10668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1" idx="1"/>
            <a:endCxn id="10" idx="3"/>
          </p:cNvCxnSpPr>
          <p:nvPr/>
        </p:nvCxnSpPr>
        <p:spPr>
          <a:xfrm flipH="1">
            <a:off x="3622432" y="4199060"/>
            <a:ext cx="742949" cy="11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0" idx="0"/>
            <a:endCxn id="12" idx="2"/>
          </p:cNvCxnSpPr>
          <p:nvPr/>
        </p:nvCxnSpPr>
        <p:spPr>
          <a:xfrm flipH="1" flipV="1">
            <a:off x="1868366" y="3322353"/>
            <a:ext cx="1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r 26"/>
          <p:cNvCxnSpPr>
            <a:cxnSpLocks/>
          </p:cNvCxnSpPr>
          <p:nvPr/>
        </p:nvCxnSpPr>
        <p:spPr>
          <a:xfrm>
            <a:off x="2946909" y="3107594"/>
            <a:ext cx="1408968" cy="775593"/>
          </a:xfrm>
          <a:prstGeom prst="bentConnector3">
            <a:avLst>
              <a:gd name="adj1" fmla="val 7121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cxnSpLocks/>
          </p:cNvCxnSpPr>
          <p:nvPr/>
        </p:nvCxnSpPr>
        <p:spPr>
          <a:xfrm flipV="1">
            <a:off x="1885238" y="2366845"/>
            <a:ext cx="0" cy="5290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r 38"/>
          <p:cNvCxnSpPr>
            <a:stCxn id="2052" idx="3"/>
            <a:endCxn id="13" idx="1"/>
          </p:cNvCxnSpPr>
          <p:nvPr/>
        </p:nvCxnSpPr>
        <p:spPr>
          <a:xfrm flipV="1">
            <a:off x="2375389" y="1488068"/>
            <a:ext cx="1724025" cy="37476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38">
            <a:extLst>
              <a:ext uri="{FF2B5EF4-FFF2-40B4-BE49-F238E27FC236}">
                <a16:creationId xmlns:a16="http://schemas.microsoft.com/office/drawing/2014/main" id="{7A99ADA2-52A7-4AEE-B2F1-8E19B839221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222756" y="2516767"/>
            <a:ext cx="1408968" cy="90229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Proceso ISR: </a:t>
            </a:r>
            <a:endParaRPr lang="es-PE" b="1" dirty="0"/>
          </a:p>
        </p:txBody>
      </p:sp>
      <p:sp>
        <p:nvSpPr>
          <p:cNvPr id="5" name="Cilindro 4"/>
          <p:cNvSpPr/>
          <p:nvPr/>
        </p:nvSpPr>
        <p:spPr>
          <a:xfrm>
            <a:off x="6957864" y="3719143"/>
            <a:ext cx="1252903" cy="597878"/>
          </a:xfrm>
          <a:prstGeom prst="can">
            <a:avLst>
              <a:gd name="adj" fmla="val 13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" name="Multidocumento 6"/>
          <p:cNvSpPr/>
          <p:nvPr/>
        </p:nvSpPr>
        <p:spPr>
          <a:xfrm>
            <a:off x="6861150" y="951565"/>
            <a:ext cx="1556238" cy="644247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Documents</a:t>
            </a:r>
            <a:endParaRPr lang="es-P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6984240" y="3062920"/>
            <a:ext cx="1116624" cy="612258"/>
            <a:chOff x="6765682" y="2614523"/>
            <a:chExt cx="1116624" cy="612258"/>
          </a:xfrm>
        </p:grpSpPr>
        <p:sp>
          <p:nvSpPr>
            <p:cNvPr id="8" name="Triángulo isósceles 7"/>
            <p:cNvSpPr/>
            <p:nvPr/>
          </p:nvSpPr>
          <p:spPr>
            <a:xfrm>
              <a:off x="6765682" y="2614523"/>
              <a:ext cx="1116624" cy="58148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600" dirty="0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972776" y="2888227"/>
              <a:ext cx="7024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INDEX</a:t>
              </a:r>
              <a:endParaRPr lang="es-PE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Multidocumento 10"/>
          <p:cNvSpPr/>
          <p:nvPr/>
        </p:nvSpPr>
        <p:spPr>
          <a:xfrm>
            <a:off x="1412922" y="3954374"/>
            <a:ext cx="1556238" cy="767960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Top-K</a:t>
            </a:r>
          </a:p>
          <a:p>
            <a:pPr algn="ctr"/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Documents</a:t>
            </a:r>
            <a:endParaRPr lang="es-P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588588" y="2107963"/>
            <a:ext cx="1903534" cy="5187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Representation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function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526641" y="2107963"/>
            <a:ext cx="1903534" cy="5187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Representation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function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526641" y="3759438"/>
            <a:ext cx="1903534" cy="5187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Retrieval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function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350744" y="2922957"/>
            <a:ext cx="1903534" cy="372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</a:rPr>
              <a:t>algorithms</a:t>
            </a:r>
            <a:endParaRPr lang="es-P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Paralelogramo 15"/>
          <p:cNvSpPr/>
          <p:nvPr/>
        </p:nvSpPr>
        <p:spPr>
          <a:xfrm>
            <a:off x="3695160" y="1150368"/>
            <a:ext cx="1661746" cy="40148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Query</a:t>
            </a:r>
            <a:endParaRPr lang="es-PE" sz="1600" dirty="0"/>
          </a:p>
        </p:txBody>
      </p:sp>
      <p:pic>
        <p:nvPicPr>
          <p:cNvPr id="17" name="Picture 4" descr="Resultado de imagen para use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53" y="1554814"/>
            <a:ext cx="1014047" cy="10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/>
          <p:cNvCxnSpPr>
            <a:stCxn id="13" idx="2"/>
            <a:endCxn id="14" idx="0"/>
          </p:cNvCxnSpPr>
          <p:nvPr/>
        </p:nvCxnSpPr>
        <p:spPr>
          <a:xfrm>
            <a:off x="4478408" y="2626705"/>
            <a:ext cx="0" cy="11327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2" idx="2"/>
            <a:endCxn id="8" idx="0"/>
          </p:cNvCxnSpPr>
          <p:nvPr/>
        </p:nvCxnSpPr>
        <p:spPr>
          <a:xfrm>
            <a:off x="7540355" y="2626705"/>
            <a:ext cx="2197" cy="436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8" idx="1"/>
            <a:endCxn id="14" idx="3"/>
          </p:cNvCxnSpPr>
          <p:nvPr/>
        </p:nvCxnSpPr>
        <p:spPr>
          <a:xfrm rot="10800000" flipV="1">
            <a:off x="5430176" y="3353661"/>
            <a:ext cx="1833221" cy="665148"/>
          </a:xfrm>
          <a:prstGeom prst="bentConnector3">
            <a:avLst>
              <a:gd name="adj1" fmla="val 50000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16" idx="3"/>
            <a:endCxn id="13" idx="0"/>
          </p:cNvCxnSpPr>
          <p:nvPr/>
        </p:nvCxnSpPr>
        <p:spPr>
          <a:xfrm>
            <a:off x="4475848" y="1551852"/>
            <a:ext cx="2560" cy="556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23"/>
          <p:cNvCxnSpPr>
            <a:stCxn id="14" idx="2"/>
          </p:cNvCxnSpPr>
          <p:nvPr/>
        </p:nvCxnSpPr>
        <p:spPr>
          <a:xfrm rot="5400000">
            <a:off x="3595584" y="3651756"/>
            <a:ext cx="256401" cy="1509248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11" idx="0"/>
            <a:endCxn id="15" idx="2"/>
          </p:cNvCxnSpPr>
          <p:nvPr/>
        </p:nvCxnSpPr>
        <p:spPr>
          <a:xfrm flipV="1">
            <a:off x="2298104" y="3295431"/>
            <a:ext cx="4407" cy="658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5" idx="1"/>
            <a:endCxn id="17" idx="2"/>
          </p:cNvCxnSpPr>
          <p:nvPr/>
        </p:nvCxnSpPr>
        <p:spPr>
          <a:xfrm rot="10800000">
            <a:off x="410872" y="2568862"/>
            <a:ext cx="939873" cy="54033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/>
          <p:cNvSpPr/>
          <p:nvPr/>
        </p:nvSpPr>
        <p:spPr>
          <a:xfrm>
            <a:off x="1096651" y="1874467"/>
            <a:ext cx="7667179" cy="3089241"/>
          </a:xfrm>
          <a:prstGeom prst="rect">
            <a:avLst/>
          </a:prstGeom>
          <a:noFill/>
          <a:ln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47" name="Conector recto de flecha 23"/>
          <p:cNvCxnSpPr>
            <a:stCxn id="16" idx="5"/>
            <a:endCxn id="17" idx="0"/>
          </p:cNvCxnSpPr>
          <p:nvPr/>
        </p:nvCxnSpPr>
        <p:spPr>
          <a:xfrm rot="10800000" flipV="1">
            <a:off x="410872" y="1351110"/>
            <a:ext cx="3334475" cy="203704"/>
          </a:xfrm>
          <a:prstGeom prst="bentConnector2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7" idx="2"/>
            <a:endCxn id="12" idx="0"/>
          </p:cNvCxnSpPr>
          <p:nvPr/>
        </p:nvCxnSpPr>
        <p:spPr>
          <a:xfrm>
            <a:off x="7531053" y="1571414"/>
            <a:ext cx="9302" cy="536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8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Arquitectura ISR para construir una</a:t>
            </a:r>
            <a:r>
              <a:rPr lang="es-ES" b="1" dirty="0"/>
              <a:t> base de datos multimedia</a:t>
            </a:r>
            <a:r>
              <a:rPr lang="es-ES" dirty="0"/>
              <a:t>.</a:t>
            </a:r>
            <a:endParaRPr lang="es-P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5" y="1505181"/>
            <a:ext cx="7524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8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8520600" cy="41283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s-PE" sz="2400" dirty="0" err="1"/>
              <a:t>Principales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desafíos</a:t>
            </a:r>
            <a:r>
              <a:rPr lang="en-US" altLang="es-PE" sz="2400" dirty="0"/>
              <a:t> </a:t>
            </a:r>
            <a:r>
              <a:rPr lang="en-US" altLang="es-PE" sz="2400" dirty="0" err="1"/>
              <a:t>en</a:t>
            </a:r>
            <a:r>
              <a:rPr lang="en-US" altLang="es-PE" sz="2400" dirty="0"/>
              <a:t> IR</a:t>
            </a:r>
            <a:endParaRPr lang="en-US" altLang="es-PE" sz="2100" dirty="0"/>
          </a:p>
          <a:p>
            <a:pPr lvl="1">
              <a:lnSpc>
                <a:spcPct val="90000"/>
              </a:lnSpc>
            </a:pPr>
            <a:r>
              <a:rPr lang="en-US" altLang="es-PE" sz="1700" dirty="0" err="1"/>
              <a:t>Indexacion</a:t>
            </a:r>
            <a:r>
              <a:rPr lang="en-US" altLang="es-PE" sz="1700" dirty="0"/>
              <a:t> de </a:t>
            </a:r>
            <a:r>
              <a:rPr lang="en-US" altLang="es-PE" sz="1700" dirty="0" err="1"/>
              <a:t>documentos</a:t>
            </a:r>
            <a:r>
              <a:rPr lang="en-US" altLang="es-PE" sz="1700" dirty="0"/>
              <a:t> y </a:t>
            </a:r>
            <a:r>
              <a:rPr lang="en-US" altLang="es-PE" sz="1700" dirty="0" err="1"/>
              <a:t>consultas</a:t>
            </a:r>
            <a:endParaRPr lang="en-US" altLang="es-PE" sz="1700" dirty="0"/>
          </a:p>
          <a:p>
            <a:pPr lvl="2">
              <a:lnSpc>
                <a:spcPct val="90000"/>
              </a:lnSpc>
            </a:pPr>
            <a:r>
              <a:rPr lang="en-US" altLang="es-PE" sz="1800" dirty="0"/>
              <a:t>¿</a:t>
            </a:r>
            <a:r>
              <a:rPr lang="en-US" altLang="es-PE" sz="1800" dirty="0" err="1"/>
              <a:t>Cómo</a:t>
            </a:r>
            <a:r>
              <a:rPr lang="en-US" altLang="es-PE" sz="1800" dirty="0"/>
              <a:t> </a:t>
            </a:r>
            <a:r>
              <a:rPr lang="en-US" altLang="es-PE" sz="1800" dirty="0" err="1"/>
              <a:t>representar</a:t>
            </a:r>
            <a:r>
              <a:rPr lang="en-US" altLang="es-PE" sz="1800" dirty="0"/>
              <a:t> </a:t>
            </a:r>
            <a:r>
              <a:rPr lang="en-US" altLang="es-PE" sz="1800" dirty="0" err="1"/>
              <a:t>mejor</a:t>
            </a:r>
            <a:r>
              <a:rPr lang="en-US" altLang="es-PE" sz="1800" dirty="0"/>
              <a:t> </a:t>
            </a:r>
            <a:r>
              <a:rPr lang="en-US" altLang="es-PE" sz="1800" dirty="0" err="1"/>
              <a:t>su</a:t>
            </a:r>
            <a:r>
              <a:rPr lang="en-US" altLang="es-PE" sz="1800" dirty="0"/>
              <a:t> </a:t>
            </a:r>
            <a:r>
              <a:rPr lang="en-US" altLang="es-PE" sz="1800" dirty="0" err="1"/>
              <a:t>contenido</a:t>
            </a:r>
            <a:r>
              <a:rPr lang="en-US" altLang="es-PE" sz="18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es-PE" sz="1700" dirty="0" err="1"/>
              <a:t>Evaluación</a:t>
            </a:r>
            <a:r>
              <a:rPr lang="en-US" altLang="es-PE" sz="1700" dirty="0"/>
              <a:t> de la </a:t>
            </a:r>
            <a:r>
              <a:rPr lang="en-US" altLang="es-PE" sz="1700" dirty="0" err="1"/>
              <a:t>consulta</a:t>
            </a:r>
            <a:r>
              <a:rPr lang="en-US" altLang="es-PE" sz="1700" dirty="0"/>
              <a:t> (o </a:t>
            </a:r>
            <a:r>
              <a:rPr lang="en-US" altLang="es-PE" sz="1700" dirty="0" err="1"/>
              <a:t>función</a:t>
            </a:r>
            <a:r>
              <a:rPr lang="en-US" altLang="es-PE" sz="1700" dirty="0"/>
              <a:t> de </a:t>
            </a:r>
            <a:r>
              <a:rPr lang="en-US" altLang="es-PE" sz="1700" dirty="0" err="1"/>
              <a:t>recuperación</a:t>
            </a:r>
            <a:r>
              <a:rPr lang="en-US" altLang="es-PE" sz="17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s-PE" sz="1800" dirty="0"/>
              <a:t>¿</a:t>
            </a:r>
            <a:r>
              <a:rPr lang="en-US" altLang="es-PE" sz="1800" dirty="0" err="1"/>
              <a:t>En</a:t>
            </a:r>
            <a:r>
              <a:rPr lang="en-US" altLang="es-PE" sz="1800" dirty="0"/>
              <a:t> </a:t>
            </a:r>
            <a:r>
              <a:rPr lang="en-US" altLang="es-PE" sz="1800" dirty="0" err="1"/>
              <a:t>qué</a:t>
            </a:r>
            <a:r>
              <a:rPr lang="en-US" altLang="es-PE" sz="1800" dirty="0"/>
              <a:t> </a:t>
            </a:r>
            <a:r>
              <a:rPr lang="en-US" altLang="es-PE" sz="1800" dirty="0" err="1"/>
              <a:t>medida</a:t>
            </a:r>
            <a:r>
              <a:rPr lang="en-US" altLang="es-PE" sz="1800" dirty="0"/>
              <a:t> </a:t>
            </a:r>
            <a:r>
              <a:rPr lang="en-US" altLang="es-PE" sz="1800" dirty="0" err="1"/>
              <a:t>corresponde</a:t>
            </a:r>
            <a:r>
              <a:rPr lang="en-US" altLang="es-PE" sz="1800" dirty="0"/>
              <a:t> un </a:t>
            </a:r>
            <a:r>
              <a:rPr lang="en-US" altLang="es-PE" sz="1800" dirty="0" err="1"/>
              <a:t>documento</a:t>
            </a:r>
            <a:r>
              <a:rPr lang="en-US" altLang="es-PE" sz="1800" dirty="0"/>
              <a:t> a </a:t>
            </a:r>
            <a:r>
              <a:rPr lang="en-US" altLang="es-PE" sz="1800" dirty="0" err="1"/>
              <a:t>una</a:t>
            </a:r>
            <a:r>
              <a:rPr lang="en-US" altLang="es-PE" sz="1800" dirty="0"/>
              <a:t> </a:t>
            </a:r>
            <a:r>
              <a:rPr lang="en-US" altLang="es-PE" sz="1800" dirty="0" err="1"/>
              <a:t>consulta</a:t>
            </a:r>
            <a:r>
              <a:rPr lang="en-US" altLang="es-PE" sz="18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es-PE" sz="1700" dirty="0" err="1"/>
              <a:t>Evaluación</a:t>
            </a:r>
            <a:r>
              <a:rPr lang="en-US" altLang="es-PE" sz="1700" dirty="0"/>
              <a:t> del </a:t>
            </a:r>
            <a:r>
              <a:rPr lang="en-US" altLang="es-PE" sz="1700" dirty="0" err="1"/>
              <a:t>sistema</a:t>
            </a:r>
            <a:endParaRPr lang="en-US" altLang="es-PE" sz="1700" dirty="0"/>
          </a:p>
          <a:p>
            <a:pPr lvl="2">
              <a:lnSpc>
                <a:spcPct val="90000"/>
              </a:lnSpc>
            </a:pPr>
            <a:r>
              <a:rPr lang="en-US" altLang="es-PE" sz="1800" dirty="0"/>
              <a:t>¿</a:t>
            </a:r>
            <a:r>
              <a:rPr lang="en-US" altLang="es-PE" sz="1800" dirty="0" err="1"/>
              <a:t>Qué</a:t>
            </a:r>
            <a:r>
              <a:rPr lang="en-US" altLang="es-PE" sz="1800" dirty="0"/>
              <a:t> tan </a:t>
            </a:r>
            <a:r>
              <a:rPr lang="en-US" altLang="es-PE" sz="1800" dirty="0" err="1"/>
              <a:t>bueno</a:t>
            </a:r>
            <a:r>
              <a:rPr lang="en-US" altLang="es-PE" sz="1800" dirty="0"/>
              <a:t> es el Sistema? </a:t>
            </a:r>
          </a:p>
          <a:p>
            <a:pPr lvl="2">
              <a:lnSpc>
                <a:spcPct val="90000"/>
              </a:lnSpc>
            </a:pPr>
            <a:r>
              <a:rPr lang="en-US" altLang="es-PE" sz="1800" dirty="0" err="1"/>
              <a:t>Métricas</a:t>
            </a:r>
            <a:r>
              <a:rPr lang="en-US" altLang="es-PE" sz="1800" dirty="0"/>
              <a:t> de </a:t>
            </a:r>
            <a:r>
              <a:rPr lang="en-US" altLang="es-PE" sz="1800" dirty="0" err="1"/>
              <a:t>evaluación</a:t>
            </a:r>
            <a:r>
              <a:rPr lang="en-US" altLang="es-PE" sz="1800" dirty="0"/>
              <a:t> de </a:t>
            </a:r>
            <a:r>
              <a:rPr lang="en-US" altLang="es-PE" sz="1800" dirty="0" err="1"/>
              <a:t>resultados</a:t>
            </a:r>
            <a:r>
              <a:rPr lang="en-US" altLang="es-PE" sz="1800" dirty="0"/>
              <a:t> (precision &amp; recall)</a:t>
            </a:r>
          </a:p>
        </p:txBody>
      </p:sp>
    </p:spTree>
    <p:extLst>
      <p:ext uri="{BB962C8B-B14F-4D97-AF65-F5344CB8AC3E}">
        <p14:creationId xmlns:p14="http://schemas.microsoft.com/office/powerpoint/2010/main" val="20463638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¿Qué tan bueno son los documentos recuperados?</a:t>
            </a:r>
          </a:p>
          <a:p>
            <a:r>
              <a:rPr lang="es-PE" sz="1600" dirty="0"/>
              <a:t>Por lo general, no todo el conjunto de documentos recuperados son relevantes  para la consulta. </a:t>
            </a:r>
          </a:p>
        </p:txBody>
      </p:sp>
      <p:graphicFrame>
        <p:nvGraphicFramePr>
          <p:cNvPr id="13" name="Tabla 12"/>
          <p:cNvGraphicFramePr>
            <a:graphicFrameLocks noGrp="1"/>
          </p:cNvGraphicFramePr>
          <p:nvPr/>
        </p:nvGraphicFramePr>
        <p:xfrm>
          <a:off x="417077" y="1696877"/>
          <a:ext cx="3821026" cy="275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13">
                  <a:extLst>
                    <a:ext uri="{9D8B030D-6E8A-4147-A177-3AD203B41FA5}">
                      <a16:colId xmlns:a16="http://schemas.microsoft.com/office/drawing/2014/main" val="955418294"/>
                    </a:ext>
                  </a:extLst>
                </a:gridCol>
                <a:gridCol w="1910513">
                  <a:extLst>
                    <a:ext uri="{9D8B030D-6E8A-4147-A177-3AD203B41FA5}">
                      <a16:colId xmlns:a16="http://schemas.microsoft.com/office/drawing/2014/main" val="2581973151"/>
                    </a:ext>
                  </a:extLst>
                </a:gridCol>
              </a:tblGrid>
              <a:tr h="2750399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3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168284"/>
                  </a:ext>
                </a:extLst>
              </a:tr>
            </a:tbl>
          </a:graphicData>
        </a:graphic>
      </p:graphicFrame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274400" y="2507310"/>
            <a:ext cx="2080800" cy="1315890"/>
          </a:xfrm>
          <a:prstGeom prst="ellipse">
            <a:avLst/>
          </a:prstGeom>
          <a:solidFill>
            <a:srgbClr val="EF6C00">
              <a:alpha val="50980"/>
            </a:srgbClr>
          </a:solidFill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Ranked</a:t>
            </a:r>
          </a:p>
          <a:p>
            <a:pPr algn="ctr"/>
            <a:r>
              <a:rPr lang="en-US" sz="1500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Documents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3226" y="1684402"/>
            <a:ext cx="2289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Relevant</a:t>
            </a:r>
          </a:p>
          <a:p>
            <a:pPr algn="ctr"/>
            <a:r>
              <a:rPr lang="en-US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Documents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219503" y="1756402"/>
            <a:ext cx="2100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No-Relevant</a:t>
            </a:r>
          </a:p>
          <a:p>
            <a:pPr algn="ctr"/>
            <a:r>
              <a:rPr lang="en-US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Documents</a:t>
            </a:r>
          </a:p>
        </p:txBody>
      </p:sp>
      <p:graphicFrame>
        <p:nvGraphicFramePr>
          <p:cNvPr id="23" name="Tabla 22"/>
          <p:cNvGraphicFramePr>
            <a:graphicFrameLocks noGrp="1"/>
          </p:cNvGraphicFramePr>
          <p:nvPr/>
        </p:nvGraphicFramePr>
        <p:xfrm>
          <a:off x="4375423" y="1669177"/>
          <a:ext cx="4456802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484">
                  <a:extLst>
                    <a:ext uri="{9D8B030D-6E8A-4147-A177-3AD203B41FA5}">
                      <a16:colId xmlns:a16="http://schemas.microsoft.com/office/drawing/2014/main" val="2729083812"/>
                    </a:ext>
                  </a:extLst>
                </a:gridCol>
                <a:gridCol w="1489134">
                  <a:extLst>
                    <a:ext uri="{9D8B030D-6E8A-4147-A177-3AD203B41FA5}">
                      <a16:colId xmlns:a16="http://schemas.microsoft.com/office/drawing/2014/main" val="3929625092"/>
                    </a:ext>
                  </a:extLst>
                </a:gridCol>
                <a:gridCol w="1371184">
                  <a:extLst>
                    <a:ext uri="{9D8B030D-6E8A-4147-A177-3AD203B41FA5}">
                      <a16:colId xmlns:a16="http://schemas.microsoft.com/office/drawing/2014/main" val="3899237455"/>
                    </a:ext>
                  </a:extLst>
                </a:gridCol>
              </a:tblGrid>
              <a:tr h="423290">
                <a:tc>
                  <a:txBody>
                    <a:bodyPr/>
                    <a:lstStyle/>
                    <a:p>
                      <a:endParaRPr lang="es-P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300" dirty="0" err="1"/>
                        <a:t>Relevant</a:t>
                      </a:r>
                      <a:r>
                        <a:rPr lang="es-PE" sz="1300" dirty="0"/>
                        <a:t> </a:t>
                      </a:r>
                      <a:r>
                        <a:rPr lang="es-PE" sz="1300" dirty="0" err="1"/>
                        <a:t>Documents</a:t>
                      </a:r>
                      <a:endParaRPr lang="es-P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No-Relevant</a:t>
                      </a:r>
                    </a:p>
                    <a:p>
                      <a:pPr algn="ctr"/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82911"/>
                  </a:ext>
                </a:extLst>
              </a:tr>
              <a:tr h="423290">
                <a:tc>
                  <a:txBody>
                    <a:bodyPr/>
                    <a:lstStyle/>
                    <a:p>
                      <a:r>
                        <a:rPr lang="es-PE" sz="1300" dirty="0" err="1"/>
                        <a:t>Retrieval</a:t>
                      </a:r>
                      <a:r>
                        <a:rPr lang="es-PE" sz="1300" dirty="0"/>
                        <a:t> </a:t>
                      </a:r>
                      <a:r>
                        <a:rPr lang="es-PE" sz="1300" dirty="0" err="1"/>
                        <a:t>Documents</a:t>
                      </a:r>
                      <a:endParaRPr lang="es-P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True</a:t>
                      </a:r>
                      <a:r>
                        <a:rPr lang="es-PE" sz="1300" baseline="0" dirty="0">
                          <a:solidFill>
                            <a:srgbClr val="100700"/>
                          </a:solidFill>
                        </a:rPr>
                        <a:t> Positive </a:t>
                      </a:r>
                    </a:p>
                    <a:p>
                      <a:pPr algn="ctr"/>
                      <a:r>
                        <a:rPr lang="es-PE" sz="1300" baseline="0" dirty="0">
                          <a:solidFill>
                            <a:srgbClr val="100700"/>
                          </a:solidFill>
                        </a:rPr>
                        <a:t>(TP)</a:t>
                      </a:r>
                      <a:endParaRPr lang="es-PE" sz="13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(FP)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12648"/>
                  </a:ext>
                </a:extLst>
              </a:tr>
              <a:tr h="423290">
                <a:tc>
                  <a:txBody>
                    <a:bodyPr/>
                    <a:lstStyle/>
                    <a:p>
                      <a:r>
                        <a:rPr lang="es-PE" sz="1300" dirty="0"/>
                        <a:t>No-</a:t>
                      </a:r>
                      <a:r>
                        <a:rPr lang="es-PE" sz="1300" dirty="0" err="1"/>
                        <a:t>Retrieval</a:t>
                      </a:r>
                      <a:r>
                        <a:rPr lang="es-PE" sz="1300" dirty="0"/>
                        <a:t> </a:t>
                      </a:r>
                      <a:r>
                        <a:rPr lang="es-PE" sz="1300" dirty="0" err="1"/>
                        <a:t>Documents</a:t>
                      </a:r>
                      <a:endParaRPr lang="es-P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False </a:t>
                      </a:r>
                      <a:r>
                        <a:rPr lang="es-PE" sz="1300" dirty="0" err="1">
                          <a:solidFill>
                            <a:srgbClr val="100700"/>
                          </a:solidFill>
                        </a:rPr>
                        <a:t>Negative</a:t>
                      </a:r>
                      <a:endParaRPr lang="es-PE" sz="1300" dirty="0">
                        <a:solidFill>
                          <a:srgbClr val="100700"/>
                        </a:solidFill>
                      </a:endParaRPr>
                    </a:p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True </a:t>
                      </a:r>
                      <a:r>
                        <a:rPr lang="es-PE" sz="1300" dirty="0" err="1">
                          <a:solidFill>
                            <a:srgbClr val="100700"/>
                          </a:solidFill>
                        </a:rPr>
                        <a:t>Negative</a:t>
                      </a:r>
                      <a:endParaRPr lang="es-PE" sz="1300" dirty="0">
                        <a:solidFill>
                          <a:srgbClr val="100700"/>
                        </a:solidFill>
                      </a:endParaRPr>
                    </a:p>
                    <a:p>
                      <a:pPr algn="ctr"/>
                      <a:r>
                        <a:rPr lang="es-PE" sz="1300" dirty="0">
                          <a:solidFill>
                            <a:srgbClr val="100700"/>
                          </a:solidFill>
                        </a:rPr>
                        <a:t>(TN)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49739"/>
                  </a:ext>
                </a:extLst>
              </a:tr>
            </a:tbl>
          </a:graphicData>
        </a:graphic>
      </p:graphicFrame>
      <p:sp>
        <p:nvSpPr>
          <p:cNvPr id="30" name="Rectángulo 29"/>
          <p:cNvSpPr/>
          <p:nvPr/>
        </p:nvSpPr>
        <p:spPr>
          <a:xfrm>
            <a:off x="5104800" y="3323961"/>
            <a:ext cx="2995200" cy="12336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/>
          <p:cNvSpPr/>
          <p:nvPr/>
        </p:nvSpPr>
        <p:spPr>
          <a:xfrm>
            <a:off x="417077" y="4447276"/>
            <a:ext cx="626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DB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4114800" y="2026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5433823" y="3323961"/>
                <a:ext cx="1935723" cy="499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23" y="3323961"/>
                <a:ext cx="1935723" cy="499239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5674851" y="3948037"/>
                <a:ext cx="1694695" cy="499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51" y="3948037"/>
                <a:ext cx="1694695" cy="499239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/>
          <p:cNvCxnSpPr>
            <a:cxnSpLocks/>
            <a:stCxn id="14" idx="6"/>
            <a:endCxn id="23" idx="1"/>
          </p:cNvCxnSpPr>
          <p:nvPr/>
        </p:nvCxnSpPr>
        <p:spPr>
          <a:xfrm flipV="1">
            <a:off x="3355200" y="2400697"/>
            <a:ext cx="1020223" cy="7645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3097801" y="4703239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Son usados para evaluar el resultado obtenido</a:t>
            </a:r>
          </a:p>
        </p:txBody>
      </p:sp>
      <p:cxnSp>
        <p:nvCxnSpPr>
          <p:cNvPr id="33" name="Conector curvado 32"/>
          <p:cNvCxnSpPr>
            <a:stCxn id="30" idx="1"/>
          </p:cNvCxnSpPr>
          <p:nvPr/>
        </p:nvCxnSpPr>
        <p:spPr>
          <a:xfrm rot="10800000" flipV="1">
            <a:off x="4788000" y="3940781"/>
            <a:ext cx="316800" cy="741656"/>
          </a:xfrm>
          <a:prstGeom prst="curved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2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r>
              <a:rPr lang="es-ES" b="1" dirty="0"/>
              <a:t>¿Qué tan bueno son los documentos recuperados?</a:t>
            </a:r>
          </a:p>
          <a:p>
            <a:pPr marL="792000" lvl="1">
              <a:lnSpc>
                <a:spcPct val="100000"/>
              </a:lnSpc>
              <a:spcBef>
                <a:spcPts val="1200"/>
              </a:spcBef>
              <a:buFont typeface="Wingdings" charset="2"/>
              <a:buChar char="§"/>
              <a:defRPr/>
            </a:pPr>
            <a:r>
              <a:rPr lang="en-US" sz="1600" b="1" i="1" dirty="0" err="1">
                <a:solidFill>
                  <a:schemeClr val="accent5"/>
                </a:solidFill>
                <a:ea typeface="ＭＳ Ｐゴシック" charset="-128"/>
                <a:cs typeface="ＭＳ Ｐゴシック" charset="-128"/>
              </a:rPr>
              <a:t>Precisión</a:t>
            </a:r>
            <a:r>
              <a:rPr lang="en-US" sz="1600" b="1" i="1" dirty="0">
                <a:solidFill>
                  <a:schemeClr val="accent5"/>
                </a:solidFill>
                <a:ea typeface="ＭＳ Ｐゴシック" charset="-128"/>
                <a:cs typeface="ＭＳ Ｐゴシック" charset="-128"/>
              </a:rPr>
              <a:t> (Precision)</a:t>
            </a:r>
            <a:r>
              <a:rPr lang="en-US" sz="1600" i="1" dirty="0">
                <a:solidFill>
                  <a:schemeClr val="accent5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600" dirty="0">
                <a:ea typeface="ＭＳ Ｐゴシック" charset="-128"/>
                <a:cs typeface="ＭＳ Ｐゴシック" charset="-128"/>
              </a:rPr>
              <a:t>: </a:t>
            </a:r>
            <a:r>
              <a:rPr lang="es-ES" dirty="0"/>
              <a:t>La fracción de documentos recuperados que son relevantes para la información que el usuario necesita. </a:t>
            </a:r>
          </a:p>
          <a:p>
            <a:pPr marL="792000" lvl="1">
              <a:lnSpc>
                <a:spcPct val="100000"/>
              </a:lnSpc>
              <a:spcBef>
                <a:spcPts val="1200"/>
              </a:spcBef>
              <a:buFont typeface="Wingdings" charset="2"/>
              <a:buChar char="§"/>
              <a:defRPr/>
            </a:pPr>
            <a:r>
              <a:rPr lang="en-US" sz="1600" b="1" i="1" dirty="0" err="1">
                <a:solidFill>
                  <a:srgbClr val="139CB7"/>
                </a:solidFill>
                <a:ea typeface="ＭＳ Ｐゴシック" charset="-128"/>
                <a:cs typeface="ＭＳ Ｐゴシック" charset="-128"/>
              </a:rPr>
              <a:t>Exhaustividad</a:t>
            </a:r>
            <a:r>
              <a:rPr lang="en-US" sz="1600" dirty="0">
                <a:solidFill>
                  <a:srgbClr val="139CB7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600" b="1" dirty="0">
                <a:solidFill>
                  <a:srgbClr val="139CB7"/>
                </a:solidFill>
                <a:ea typeface="ＭＳ Ｐゴシック" charset="-128"/>
                <a:cs typeface="ＭＳ Ｐゴシック" charset="-128"/>
              </a:rPr>
              <a:t>(Recall)</a:t>
            </a:r>
            <a:r>
              <a:rPr lang="en-US" sz="1600" b="1" dirty="0">
                <a:ea typeface="ＭＳ Ｐゴシック" charset="-128"/>
                <a:cs typeface="ＭＳ Ｐゴシック" charset="-128"/>
              </a:rPr>
              <a:t>:   </a:t>
            </a:r>
            <a:r>
              <a:rPr lang="es-ES" altLang="es-PE" dirty="0"/>
              <a:t>Fracción de documentos relevantes en la colección que se recuperan </a:t>
            </a:r>
          </a:p>
          <a:p>
            <a:pPr marL="792000" lvl="1">
              <a:lnSpc>
                <a:spcPct val="100000"/>
              </a:lnSpc>
              <a:spcBef>
                <a:spcPts val="1200"/>
              </a:spcBef>
              <a:buFont typeface="Wingdings" charset="2"/>
              <a:buChar char="§"/>
              <a:defRPr/>
            </a:pPr>
            <a:endParaRPr lang="en-US" sz="1600" dirty="0">
              <a:ea typeface="ＭＳ Ｐゴシック" charset="-128"/>
              <a:cs typeface="ＭＳ Ｐゴシック" charset="-128"/>
            </a:endParaRPr>
          </a:p>
          <a:p>
            <a:pPr lvl="1"/>
            <a:endParaRPr lang="es-PE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437" b="3137"/>
          <a:stretch/>
        </p:blipFill>
        <p:spPr>
          <a:xfrm>
            <a:off x="1775301" y="2840266"/>
            <a:ext cx="5593397" cy="2237930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72841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0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926AC9-05B5-4AB3-80D6-5121049F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Capas de procesamiento datos</a:t>
            </a:r>
            <a:r>
              <a:rPr lang="es-PE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5D53DC-2873-44F1-B323-F3DC1DA1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26" y="1058911"/>
            <a:ext cx="5673144" cy="37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92727"/>
            <a:ext cx="8520600" cy="837136"/>
          </a:xfrm>
        </p:spPr>
        <p:txBody>
          <a:bodyPr/>
          <a:lstStyle/>
          <a:p>
            <a:r>
              <a:rPr lang="es-ES" sz="2000" b="1" dirty="0"/>
              <a:t>Disciplinas relacionadas</a:t>
            </a:r>
            <a:endParaRPr lang="es-PE" sz="2000" b="1" dirty="0"/>
          </a:p>
        </p:txBody>
      </p:sp>
      <p:pic>
        <p:nvPicPr>
          <p:cNvPr id="3074" name="Picture 2" descr="Resultado de imagen para Information retrieval  are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8547"/>
          <a:stretch/>
        </p:blipFill>
        <p:spPr bwMode="auto">
          <a:xfrm>
            <a:off x="1239678" y="1283677"/>
            <a:ext cx="6524233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3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22874" y="1972020"/>
            <a:ext cx="3678670" cy="994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Open Sans"/>
                <a:ea typeface="Open Sans"/>
                <a:cs typeface="Open Sans"/>
                <a:sym typeface="Open Sans"/>
              </a:rPr>
              <a:t>Tópicos</a:t>
            </a:r>
            <a:endParaRPr sz="4400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4652388" y="1326870"/>
            <a:ext cx="3868738" cy="2489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ES" sz="2400" dirty="0" err="1">
                <a:solidFill>
                  <a:schemeClr val="bg1"/>
                </a:solidFill>
              </a:rPr>
              <a:t>Document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Retrieval</a:t>
            </a:r>
            <a:endParaRPr lang="es-ES" sz="2400" dirty="0">
              <a:solidFill>
                <a:schemeClr val="bg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US" altLang="es-PE" sz="2000" dirty="0">
                <a:solidFill>
                  <a:schemeClr val="bg1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Boolean model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s-ES" sz="2000" dirty="0" err="1">
                <a:solidFill>
                  <a:schemeClr val="bg1"/>
                </a:solidFill>
              </a:rPr>
              <a:t>Inverted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Index</a:t>
            </a:r>
            <a:endParaRPr lang="es-ES" sz="2000" dirty="0">
              <a:solidFill>
                <a:schemeClr val="bg1"/>
              </a:solidFill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sz="2000"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PE" sz="2400" dirty="0">
                <a:solidFill>
                  <a:schemeClr val="bg1"/>
                </a:solidFill>
              </a:rPr>
              <a:t>Multimedia </a:t>
            </a:r>
            <a:r>
              <a:rPr lang="es-PE" sz="2400" dirty="0" err="1">
                <a:solidFill>
                  <a:schemeClr val="bg1"/>
                </a:solidFill>
              </a:rPr>
              <a:t>Database</a:t>
            </a:r>
            <a:endParaRPr lang="es-PE" sz="2400" dirty="0">
              <a:solidFill>
                <a:schemeClr val="bg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s-ES" sz="2000" dirty="0" err="1">
                <a:solidFill>
                  <a:schemeClr val="bg1"/>
                </a:solidFill>
              </a:rPr>
              <a:t>Similarity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Search</a:t>
            </a:r>
            <a:endParaRPr lang="es-ES" sz="2000" dirty="0">
              <a:solidFill>
                <a:schemeClr val="bg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s-ES" sz="2000" dirty="0" err="1">
                <a:solidFill>
                  <a:schemeClr val="bg1"/>
                </a:solidFill>
              </a:rPr>
              <a:t>Spatial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Index</a:t>
            </a:r>
            <a:endParaRPr lang="es-ES" sz="2000" dirty="0">
              <a:solidFill>
                <a:schemeClr val="bg1"/>
              </a:solidFill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s-ES" sz="2000" dirty="0" err="1">
                <a:solidFill>
                  <a:schemeClr val="bg1"/>
                </a:solidFill>
              </a:rPr>
              <a:t>Applications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6FE882A-39DD-4388-9A7F-7B648DFB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5" y="238259"/>
            <a:ext cx="8520600" cy="551391"/>
          </a:xfrm>
        </p:spPr>
        <p:txBody>
          <a:bodyPr>
            <a:normAutofit/>
          </a:bodyPr>
          <a:lstStyle/>
          <a:p>
            <a:r>
              <a:rPr lang="es-E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Tres niveles de abstracción de datos</a:t>
            </a:r>
            <a:endParaRPr lang="es-PE" sz="3200" dirty="0"/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7DFC213D-56B0-4DAD-9AB4-3078CCA3E5FD}"/>
              </a:ext>
            </a:extLst>
          </p:cNvPr>
          <p:cNvSpPr/>
          <p:nvPr/>
        </p:nvSpPr>
        <p:spPr>
          <a:xfrm>
            <a:off x="2717441" y="3290551"/>
            <a:ext cx="5151550" cy="1397357"/>
          </a:xfrm>
          <a:prstGeom prst="cube">
            <a:avLst>
              <a:gd name="adj" fmla="val 4826"/>
            </a:avLst>
          </a:prstGeom>
          <a:solidFill>
            <a:srgbClr val="FF8863"/>
          </a:solidFill>
          <a:ln>
            <a:solidFill>
              <a:srgbClr val="FF8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6970AADB-E415-4E3A-BCC8-1B5613BEB77B}"/>
              </a:ext>
            </a:extLst>
          </p:cNvPr>
          <p:cNvSpPr/>
          <p:nvPr/>
        </p:nvSpPr>
        <p:spPr>
          <a:xfrm>
            <a:off x="3190699" y="2073498"/>
            <a:ext cx="4085861" cy="1275008"/>
          </a:xfrm>
          <a:prstGeom prst="cube">
            <a:avLst>
              <a:gd name="adj" fmla="val 4826"/>
            </a:avLst>
          </a:prstGeom>
          <a:solidFill>
            <a:srgbClr val="FFB300"/>
          </a:solidFill>
          <a:ln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54DDCFF-32D4-4EAD-BEB5-7FCA24F3E27D}"/>
              </a:ext>
            </a:extLst>
          </p:cNvPr>
          <p:cNvSpPr/>
          <p:nvPr/>
        </p:nvSpPr>
        <p:spPr>
          <a:xfrm>
            <a:off x="3484488" y="1144612"/>
            <a:ext cx="3524038" cy="966734"/>
          </a:xfrm>
          <a:prstGeom prst="cube">
            <a:avLst>
              <a:gd name="adj" fmla="val 4826"/>
            </a:avLst>
          </a:prstGeom>
          <a:solidFill>
            <a:srgbClr val="E2F14D"/>
          </a:solidFill>
          <a:ln>
            <a:solidFill>
              <a:srgbClr val="E2F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C5C0C41-99C7-4896-A46B-5EFF774D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19" y="3635715"/>
            <a:ext cx="4741466" cy="76402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7D588C-333D-45BB-B773-F17D0314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578" y="2335880"/>
            <a:ext cx="3870101" cy="7502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3366D68-43F8-443E-A1F5-0AEB8867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121" y="1422982"/>
            <a:ext cx="3402041" cy="48953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C2068AD-3344-4DCC-A339-DE410AA7B1F0}"/>
              </a:ext>
            </a:extLst>
          </p:cNvPr>
          <p:cNvSpPr txBox="1"/>
          <p:nvPr/>
        </p:nvSpPr>
        <p:spPr>
          <a:xfrm>
            <a:off x="491633" y="3799266"/>
            <a:ext cx="21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0478D3-0C2C-443F-8E30-E16F91B24C93}"/>
              </a:ext>
            </a:extLst>
          </p:cNvPr>
          <p:cNvSpPr txBox="1"/>
          <p:nvPr/>
        </p:nvSpPr>
        <p:spPr>
          <a:xfrm>
            <a:off x="1630770" y="2497359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 Bases</a:t>
            </a:r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95FCC4B-5068-4CAC-99A9-A9AECAC0E1CA}"/>
              </a:ext>
            </a:extLst>
          </p:cNvPr>
          <p:cNvSpPr txBox="1"/>
          <p:nvPr/>
        </p:nvSpPr>
        <p:spPr>
          <a:xfrm>
            <a:off x="2353090" y="131559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KR - </a:t>
            </a:r>
            <a:r>
              <a:rPr lang="es-ES" dirty="0" err="1"/>
              <a:t>Logic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0163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6FE882A-39DD-4388-9A7F-7B648DFB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5" y="238259"/>
            <a:ext cx="8520600" cy="551391"/>
          </a:xfrm>
        </p:spPr>
        <p:txBody>
          <a:bodyPr>
            <a:normAutofit/>
          </a:bodyPr>
          <a:lstStyle/>
          <a:p>
            <a:r>
              <a:rPr lang="es-E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Tres niveles de acceso a datos</a:t>
            </a:r>
            <a:endParaRPr lang="es-PE" sz="3200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970AADB-E415-4E3A-BCC8-1B5613BEB77B}"/>
              </a:ext>
            </a:extLst>
          </p:cNvPr>
          <p:cNvSpPr/>
          <p:nvPr/>
        </p:nvSpPr>
        <p:spPr>
          <a:xfrm>
            <a:off x="3438644" y="2073498"/>
            <a:ext cx="3557004" cy="1275008"/>
          </a:xfrm>
          <a:prstGeom prst="can">
            <a:avLst>
              <a:gd name="adj" fmla="val 17929"/>
            </a:avLst>
          </a:prstGeom>
          <a:solidFill>
            <a:srgbClr val="FFB300"/>
          </a:solidFill>
          <a:ln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800" b="1" i="0" dirty="0">
                <a:solidFill>
                  <a:schemeClr val="tx1"/>
                </a:solidFill>
                <a:effectLst/>
                <a:latin typeface="BookAntiqua-Bold"/>
              </a:rPr>
              <a:t>Objetos (entidades)</a:t>
            </a:r>
            <a:br>
              <a:rPr lang="es-PE" sz="1800" b="1" i="0" dirty="0">
                <a:solidFill>
                  <a:schemeClr val="tx1"/>
                </a:solidFill>
                <a:effectLst/>
                <a:latin typeface="BookAntiqua-Bold"/>
              </a:rPr>
            </a:br>
            <a:r>
              <a:rPr lang="es-PE" sz="1800" b="1" i="0" dirty="0">
                <a:solidFill>
                  <a:schemeClr val="tx1"/>
                </a:solidFill>
                <a:effectLst/>
                <a:latin typeface="BookAntiqua-Bold"/>
              </a:rPr>
              <a:t>+</a:t>
            </a:r>
            <a:br>
              <a:rPr lang="es-PE" sz="1800" b="1" i="0" dirty="0">
                <a:solidFill>
                  <a:schemeClr val="tx1"/>
                </a:solidFill>
                <a:effectLst/>
                <a:latin typeface="BookAntiqua-Bold"/>
              </a:rPr>
            </a:br>
            <a:r>
              <a:rPr lang="es-PE" sz="1800" b="1" i="0" dirty="0">
                <a:solidFill>
                  <a:schemeClr val="tx1"/>
                </a:solidFill>
                <a:effectLst/>
                <a:latin typeface="BookAntiqua-Bold"/>
              </a:rPr>
              <a:t>relaciones</a:t>
            </a:r>
            <a:r>
              <a:rPr lang="es-P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54DDCFF-32D4-4EAD-BEB5-7FCA24F3E27D}"/>
              </a:ext>
            </a:extLst>
          </p:cNvPr>
          <p:cNvSpPr/>
          <p:nvPr/>
        </p:nvSpPr>
        <p:spPr>
          <a:xfrm>
            <a:off x="3471610" y="1037638"/>
            <a:ext cx="3524038" cy="966734"/>
          </a:xfrm>
          <a:prstGeom prst="cube">
            <a:avLst>
              <a:gd name="adj" fmla="val 4826"/>
            </a:avLst>
          </a:prstGeom>
          <a:solidFill>
            <a:srgbClr val="E2F14D"/>
          </a:solidFill>
          <a:ln>
            <a:solidFill>
              <a:srgbClr val="E2F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i="0" dirty="0">
                <a:solidFill>
                  <a:schemeClr val="tx1"/>
                </a:solidFill>
                <a:effectLst/>
                <a:latin typeface="BookAntiqua-Bold"/>
              </a:rPr>
              <a:t>Conceptos + Conocimiento</a:t>
            </a:r>
            <a:br>
              <a:rPr lang="es-ES" sz="1600" b="1" i="0" dirty="0">
                <a:solidFill>
                  <a:schemeClr val="tx1"/>
                </a:solidFill>
                <a:effectLst/>
                <a:latin typeface="BookAntiqua-Bold"/>
              </a:rPr>
            </a:br>
            <a:r>
              <a:rPr lang="es-ES" sz="1600" b="1" i="0" dirty="0">
                <a:solidFill>
                  <a:schemeClr val="tx1"/>
                </a:solidFill>
                <a:effectLst/>
                <a:latin typeface="BookAntiqua-Bold"/>
              </a:rPr>
              <a:t>(cuerpo organizado de afirmaciones)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endParaRPr lang="es-PE" sz="1600" dirty="0">
              <a:solidFill>
                <a:schemeClr val="tx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2068AD-3344-4DCC-A339-DE410AA7B1F0}"/>
              </a:ext>
            </a:extLst>
          </p:cNvPr>
          <p:cNvSpPr txBox="1"/>
          <p:nvPr/>
        </p:nvSpPr>
        <p:spPr>
          <a:xfrm>
            <a:off x="1178506" y="3813284"/>
            <a:ext cx="21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0478D3-0C2C-443F-8E30-E16F91B24C93}"/>
              </a:ext>
            </a:extLst>
          </p:cNvPr>
          <p:cNvSpPr txBox="1"/>
          <p:nvPr/>
        </p:nvSpPr>
        <p:spPr>
          <a:xfrm>
            <a:off x="1630770" y="2497359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 Bases</a:t>
            </a:r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95FCC4B-5068-4CAC-99A9-A9AECAC0E1CA}"/>
              </a:ext>
            </a:extLst>
          </p:cNvPr>
          <p:cNvSpPr txBox="1"/>
          <p:nvPr/>
        </p:nvSpPr>
        <p:spPr>
          <a:xfrm>
            <a:off x="1303155" y="1330216"/>
            <a:ext cx="20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Artificial </a:t>
            </a:r>
            <a:r>
              <a:rPr lang="es-ES" dirty="0" err="1"/>
              <a:t>Inteligence</a:t>
            </a:r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2C97D8-95E4-4B38-8333-99FB043A85E4}"/>
              </a:ext>
            </a:extLst>
          </p:cNvPr>
          <p:cNvSpPr/>
          <p:nvPr/>
        </p:nvSpPr>
        <p:spPr>
          <a:xfrm>
            <a:off x="3438644" y="3496614"/>
            <a:ext cx="3557004" cy="972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6" name="Picture 2" descr="File Icon #366044 - Free Icons Library">
            <a:extLst>
              <a:ext uri="{FF2B5EF4-FFF2-40B4-BE49-F238E27FC236}">
                <a16:creationId xmlns:a16="http://schemas.microsoft.com/office/drawing/2014/main" id="{2A1D4D9A-31E4-4E3E-94C3-BD54CFA13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81" y="3652969"/>
            <a:ext cx="644888" cy="6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 Icon #366044 - Free Icons Library">
            <a:extLst>
              <a:ext uri="{FF2B5EF4-FFF2-40B4-BE49-F238E27FC236}">
                <a16:creationId xmlns:a16="http://schemas.microsoft.com/office/drawing/2014/main" id="{8ECC510A-4FD0-41EA-BA48-3D4C4338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62" y="3675506"/>
            <a:ext cx="644888" cy="6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le Icon #366044 - Free Icons Library">
            <a:extLst>
              <a:ext uri="{FF2B5EF4-FFF2-40B4-BE49-F238E27FC236}">
                <a16:creationId xmlns:a16="http://schemas.microsoft.com/office/drawing/2014/main" id="{0AB4ED35-0654-4D5A-80F7-522C3B37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84" y="3660347"/>
            <a:ext cx="644888" cy="6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D30EC-856E-42EA-AC5F-39A035C7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Tres enfoques / tres áreas</a:t>
            </a:r>
            <a:r>
              <a:rPr lang="es-PE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CC0A3B-1EA8-4F63-94E1-58D58279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08339"/>
            <a:ext cx="7563731" cy="41985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Recuperación de información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recuperar información a partir de fuentes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aproximación / cobertura / escalabilidad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Ojalá precisión</a:t>
            </a:r>
            <a:r>
              <a:rPr lang="es-ES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Bases de datos: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Administrar y organizar datos limpios con precisión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Separación de modelamiento e implementación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Ojalá razonamiento/deducción sobre ellos</a:t>
            </a:r>
            <a:r>
              <a:rPr lang="es-ES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Representación del Conocimiento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Razonar sobre datos organizados</a:t>
            </a:r>
            <a:b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s-E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 Preocupación por la expresividad</a:t>
            </a:r>
            <a:r>
              <a:rPr lang="es-ES" dirty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277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59366"/>
              </p:ext>
            </p:extLst>
          </p:nvPr>
        </p:nvGraphicFramePr>
        <p:xfrm>
          <a:off x="727966" y="1087806"/>
          <a:ext cx="7384673" cy="3412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180">
                  <a:extLst>
                    <a:ext uri="{9D8B030D-6E8A-4147-A177-3AD203B41FA5}">
                      <a16:colId xmlns:a16="http://schemas.microsoft.com/office/drawing/2014/main" val="3058839670"/>
                    </a:ext>
                  </a:extLst>
                </a:gridCol>
                <a:gridCol w="2555913">
                  <a:extLst>
                    <a:ext uri="{9D8B030D-6E8A-4147-A177-3AD203B41FA5}">
                      <a16:colId xmlns:a16="http://schemas.microsoft.com/office/drawing/2014/main" val="3247407642"/>
                    </a:ext>
                  </a:extLst>
                </a:gridCol>
                <a:gridCol w="2905580">
                  <a:extLst>
                    <a:ext uri="{9D8B030D-6E8A-4147-A177-3AD203B41FA5}">
                      <a16:colId xmlns:a16="http://schemas.microsoft.com/office/drawing/2014/main" val="1203801486"/>
                    </a:ext>
                  </a:extLst>
                </a:gridCol>
              </a:tblGrid>
              <a:tr h="448875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Recuperación en BD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Recuperación de la información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92158"/>
                  </a:ext>
                </a:extLst>
              </a:tr>
              <a:tr h="448875">
                <a:tc>
                  <a:txBody>
                    <a:bodyPr/>
                    <a:lstStyle/>
                    <a:p>
                      <a:r>
                        <a:rPr lang="es-ES" dirty="0"/>
                        <a:t>Acierto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Exacto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Aproximado, El mejor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90052"/>
                  </a:ext>
                </a:extLst>
              </a:tr>
              <a:tr h="448875">
                <a:tc>
                  <a:txBody>
                    <a:bodyPr/>
                    <a:lstStyle/>
                    <a:p>
                      <a:r>
                        <a:rPr lang="es-ES" dirty="0"/>
                        <a:t>Inferencia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Algebraica 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Inductiva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69840"/>
                  </a:ext>
                </a:extLst>
              </a:tr>
              <a:tr h="448875">
                <a:tc>
                  <a:txBody>
                    <a:bodyPr/>
                    <a:lstStyle/>
                    <a:p>
                      <a:r>
                        <a:rPr lang="es-ES" dirty="0"/>
                        <a:t>Modelo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Determinístico 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Heurístico, Probabilístico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20399"/>
                  </a:ext>
                </a:extLst>
              </a:tr>
              <a:tr h="539035">
                <a:tc>
                  <a:txBody>
                    <a:bodyPr/>
                    <a:lstStyle/>
                    <a:p>
                      <a:r>
                        <a:rPr lang="es-ES" dirty="0"/>
                        <a:t>Lenguaje de consulta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Fuertemente estructurado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No-Estructurado, Natural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88424"/>
                  </a:ext>
                </a:extLst>
              </a:tr>
              <a:tr h="539035">
                <a:tc>
                  <a:txBody>
                    <a:bodyPr/>
                    <a:lstStyle/>
                    <a:p>
                      <a:r>
                        <a:rPr lang="es-ES" dirty="0"/>
                        <a:t>Especificación de consulta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Preciso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Imprecisa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36209"/>
                  </a:ext>
                </a:extLst>
              </a:tr>
              <a:tr h="539035">
                <a:tc>
                  <a:txBody>
                    <a:bodyPr/>
                    <a:lstStyle/>
                    <a:p>
                      <a:r>
                        <a:rPr lang="es-ES" dirty="0"/>
                        <a:t>Error en la respuesta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Sensible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Insensible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81187"/>
                  </a:ext>
                </a:extLst>
              </a:tr>
            </a:tbl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5F5DF419-DA2F-4C99-A85B-45170203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Recuperación de Información versus Bases de Datos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35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584" y="397635"/>
            <a:ext cx="8520600" cy="631521"/>
          </a:xfrm>
        </p:spPr>
        <p:txBody>
          <a:bodyPr/>
          <a:lstStyle/>
          <a:p>
            <a:r>
              <a:rPr lang="es-ES" dirty="0"/>
              <a:t>Modelos IR 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6126"/>
              </p:ext>
            </p:extLst>
          </p:nvPr>
        </p:nvGraphicFramePr>
        <p:xfrm>
          <a:off x="709305" y="1162451"/>
          <a:ext cx="7139974" cy="3331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0657">
                  <a:extLst>
                    <a:ext uri="{9D8B030D-6E8A-4147-A177-3AD203B41FA5}">
                      <a16:colId xmlns:a16="http://schemas.microsoft.com/office/drawing/2014/main" val="3058839670"/>
                    </a:ext>
                  </a:extLst>
                </a:gridCol>
                <a:gridCol w="4689317">
                  <a:extLst>
                    <a:ext uri="{9D8B030D-6E8A-4147-A177-3AD203B41FA5}">
                      <a16:colId xmlns:a16="http://schemas.microsoft.com/office/drawing/2014/main" val="1203801486"/>
                    </a:ext>
                  </a:extLst>
                </a:gridCol>
              </a:tblGrid>
              <a:tr h="474543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92158"/>
                  </a:ext>
                </a:extLst>
              </a:tr>
              <a:tr h="531679">
                <a:tc>
                  <a:txBody>
                    <a:bodyPr/>
                    <a:lstStyle/>
                    <a:p>
                      <a:r>
                        <a:rPr lang="es-ES" dirty="0"/>
                        <a:t>Modelos clásicos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Incluye los tres más comúnmente</a:t>
                      </a:r>
                      <a:r>
                        <a:rPr lang="es-ES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citados</a:t>
                      </a:r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booleano, espacio vectorial y probabilístico. 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90052"/>
                  </a:ext>
                </a:extLst>
              </a:tr>
              <a:tr h="531679">
                <a:tc>
                  <a:txBody>
                    <a:bodyPr/>
                    <a:lstStyle/>
                    <a:p>
                      <a:r>
                        <a:rPr lang="es-ES" dirty="0"/>
                        <a:t>Modelos lógicos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Basados en lógica</a:t>
                      </a:r>
                      <a:r>
                        <a:rPr lang="es-ES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formal. La recuperación de información es un proceso inferencial. </a:t>
                      </a:r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Base de</a:t>
                      </a:r>
                      <a:r>
                        <a:rPr lang="es-ES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conocimiento. 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21753"/>
                  </a:ext>
                </a:extLst>
              </a:tr>
              <a:tr h="474543">
                <a:tc>
                  <a:txBody>
                    <a:bodyPr/>
                    <a:lstStyle/>
                    <a:p>
                      <a:r>
                        <a:rPr lang="es-ES" dirty="0"/>
                        <a:t>Modelos alternativos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Basados en lógica difusa.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6984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r>
                        <a:rPr lang="es-ES" dirty="0"/>
                        <a:t>Modelos basado en la interactividad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Incluye</a:t>
                      </a:r>
                      <a:r>
                        <a:rPr lang="es-ES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posibilidades de expansión de alcance de la búsqueda y hacen uso de retroalimentación por la relevancia de los documentos recuperados.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88424"/>
                  </a:ext>
                </a:extLst>
              </a:tr>
              <a:tr h="569859">
                <a:tc>
                  <a:txBody>
                    <a:bodyPr/>
                    <a:lstStyle/>
                    <a:p>
                      <a:r>
                        <a:rPr lang="es-ES" dirty="0"/>
                        <a:t>Modelos basados en la inteligencia artificial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Maquinas de aprendizaje, redes neuronales, procesamiento de lenguaje natural, etc. </a:t>
                      </a:r>
                      <a:endParaRPr lang="es-P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3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93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53937" y="1798155"/>
            <a:ext cx="7304073" cy="99417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PE" dirty="0"/>
              <a:t>Búsqueda y Recuperación de la Información</a:t>
            </a:r>
            <a:br>
              <a:rPr lang="es-PE" dirty="0"/>
            </a:br>
            <a:r>
              <a:rPr lang="es-PE" sz="2700" dirty="0" err="1"/>
              <a:t>Information</a:t>
            </a:r>
            <a:r>
              <a:rPr lang="es-PE" sz="2700" dirty="0"/>
              <a:t> </a:t>
            </a:r>
            <a:r>
              <a:rPr lang="es-PE" sz="2700" dirty="0" err="1"/>
              <a:t>Search</a:t>
            </a:r>
            <a:r>
              <a:rPr lang="es-PE" sz="2700" dirty="0"/>
              <a:t> and </a:t>
            </a:r>
            <a:r>
              <a:rPr lang="es-PE" sz="2700" dirty="0" err="1"/>
              <a:t>Retrieval</a:t>
            </a:r>
            <a:r>
              <a:rPr lang="es-PE" sz="2700" dirty="0"/>
              <a:t> (ISR)</a:t>
            </a:r>
          </a:p>
        </p:txBody>
      </p:sp>
    </p:spTree>
    <p:extLst>
      <p:ext uri="{BB962C8B-B14F-4D97-AF65-F5344CB8AC3E}">
        <p14:creationId xmlns:p14="http://schemas.microsoft.com/office/powerpoint/2010/main" val="16558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692727"/>
            <a:ext cx="7917900" cy="3966479"/>
          </a:xfrm>
        </p:spPr>
        <p:txBody>
          <a:bodyPr/>
          <a:lstStyle/>
          <a:p>
            <a:r>
              <a:rPr lang="es-PE" sz="1400" dirty="0"/>
              <a:t>1950, Calvin N. </a:t>
            </a:r>
            <a:r>
              <a:rPr lang="es-PE" sz="1400" dirty="0" err="1"/>
              <a:t>Moores</a:t>
            </a:r>
            <a:r>
              <a:rPr lang="es-PE" sz="1400" dirty="0"/>
              <a:t>:  </a:t>
            </a:r>
            <a:r>
              <a:rPr lang="es-PE" sz="2000" b="1" dirty="0"/>
              <a:t>“La búsqueda de información en un stock de documentos, efectuada a partir de la especificación de un tema”</a:t>
            </a:r>
          </a:p>
          <a:p>
            <a:r>
              <a:rPr lang="es-PE" sz="1400" dirty="0"/>
              <a:t>1983, </a:t>
            </a:r>
            <a:r>
              <a:rPr lang="es-PE" sz="1400" dirty="0" err="1"/>
              <a:t>Salton</a:t>
            </a:r>
            <a:r>
              <a:rPr lang="es-PE" sz="1400" dirty="0"/>
              <a:t>: </a:t>
            </a:r>
            <a:r>
              <a:rPr lang="es-PE" sz="2000" b="1" dirty="0"/>
              <a:t>“La recuperación de la información tiene que ver con la representación, almacenamiento, organización y acceso a los elementos de la información.”</a:t>
            </a:r>
          </a:p>
          <a:p>
            <a:r>
              <a:rPr lang="es-PE" sz="1400" dirty="0"/>
              <a:t>1999, Ricardo Baeza: </a:t>
            </a:r>
            <a:r>
              <a:rPr lang="es-PE" sz="2000" b="1" dirty="0"/>
              <a:t>“La representación y organización debería proveer al usuario un fácil acceso a la información en la que se encuentra interesado.  Desafortunadamente dicha caracterización no es un problema sencillo a resolver. ”</a:t>
            </a:r>
            <a:r>
              <a:rPr lang="es-PE" sz="2000" dirty="0"/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96613" y="4659207"/>
            <a:ext cx="8335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rgbClr val="222222"/>
                </a:solidFill>
                <a:latin typeface="Arial" panose="020B0604020202020204" pitchFamily="34" charset="0"/>
              </a:rPr>
              <a:t>Baeza-Yates, R., &amp; Ribeiro-Neto, B. (1999). </a:t>
            </a:r>
            <a:r>
              <a:rPr lang="es-P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Modern </a:t>
            </a:r>
            <a:r>
              <a:rPr lang="es-PE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information</a:t>
            </a:r>
            <a:r>
              <a:rPr lang="es-PE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PE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retrieval</a:t>
            </a:r>
            <a:r>
              <a:rPr lang="es-PE" sz="1200" dirty="0">
                <a:solidFill>
                  <a:srgbClr val="222222"/>
                </a:solidFill>
                <a:latin typeface="Arial" panose="020B0604020202020204" pitchFamily="34" charset="0"/>
              </a:rPr>
              <a:t> (Vol. 463). New York: ACM </a:t>
            </a:r>
            <a:r>
              <a:rPr lang="es-PE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press</a:t>
            </a:r>
            <a:r>
              <a:rPr lang="es-PE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36787003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3615</TotalTime>
  <Words>854</Words>
  <Application>Microsoft Office PowerPoint</Application>
  <PresentationFormat>Presentación en pantalla (16:9)</PresentationFormat>
  <Paragraphs>165</Paragraphs>
  <Slides>21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Tahoma</vt:lpstr>
      <vt:lpstr>Calibri Light</vt:lpstr>
      <vt:lpstr>Open Sans</vt:lpstr>
      <vt:lpstr>Helvetica</vt:lpstr>
      <vt:lpstr>Open Sans Light</vt:lpstr>
      <vt:lpstr>BookAntiqua-Bold</vt:lpstr>
      <vt:lpstr>Calibri</vt:lpstr>
      <vt:lpstr>Wingdings</vt:lpstr>
      <vt:lpstr>Cambria Math</vt:lpstr>
      <vt:lpstr>Arial</vt:lpstr>
      <vt:lpstr>Plantilla</vt:lpstr>
      <vt:lpstr>Recuperación de la Información</vt:lpstr>
      <vt:lpstr>Capas de procesamiento datos </vt:lpstr>
      <vt:lpstr>Tres niveles de abstracción de datos</vt:lpstr>
      <vt:lpstr>Tres niveles de acceso a datos</vt:lpstr>
      <vt:lpstr>Tres enfoques / tres áreas </vt:lpstr>
      <vt:lpstr>Recuperación de Información versus Bases de Datos</vt:lpstr>
      <vt:lpstr>Modelos IR </vt:lpstr>
      <vt:lpstr>Búsqueda y Recuperación de la Información Information Search and Retrieval (ISR)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Information Retrieval</vt:lpstr>
      <vt:lpstr>Tópicos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236</cp:revision>
  <dcterms:modified xsi:type="dcterms:W3CDTF">2022-04-28T17:02:14Z</dcterms:modified>
</cp:coreProperties>
</file>